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handoutMasterIdLst>
    <p:handoutMasterId r:id="rId58"/>
  </p:handoutMasterIdLst>
  <p:sldIdLst>
    <p:sldId id="265" r:id="rId2"/>
    <p:sldId id="317" r:id="rId3"/>
    <p:sldId id="283" r:id="rId4"/>
    <p:sldId id="266" r:id="rId5"/>
    <p:sldId id="294" r:id="rId6"/>
    <p:sldId id="295" r:id="rId7"/>
    <p:sldId id="292" r:id="rId8"/>
    <p:sldId id="316" r:id="rId9"/>
    <p:sldId id="287" r:id="rId10"/>
    <p:sldId id="291" r:id="rId11"/>
    <p:sldId id="267" r:id="rId12"/>
    <p:sldId id="284" r:id="rId13"/>
    <p:sldId id="288" r:id="rId14"/>
    <p:sldId id="281" r:id="rId15"/>
    <p:sldId id="282" r:id="rId16"/>
    <p:sldId id="308" r:id="rId17"/>
    <p:sldId id="313" r:id="rId18"/>
    <p:sldId id="314" r:id="rId19"/>
    <p:sldId id="309" r:id="rId20"/>
    <p:sldId id="268" r:id="rId21"/>
    <p:sldId id="285" r:id="rId22"/>
    <p:sldId id="310" r:id="rId23"/>
    <p:sldId id="311" r:id="rId24"/>
    <p:sldId id="269" r:id="rId25"/>
    <p:sldId id="312" r:id="rId26"/>
    <p:sldId id="270" r:id="rId27"/>
    <p:sldId id="286" r:id="rId28"/>
    <p:sldId id="293" r:id="rId29"/>
    <p:sldId id="297" r:id="rId30"/>
    <p:sldId id="298" r:id="rId31"/>
    <p:sldId id="299" r:id="rId32"/>
    <p:sldId id="300" r:id="rId33"/>
    <p:sldId id="271" r:id="rId34"/>
    <p:sldId id="272" r:id="rId35"/>
    <p:sldId id="301" r:id="rId36"/>
    <p:sldId id="273" r:id="rId37"/>
    <p:sldId id="302" r:id="rId38"/>
    <p:sldId id="303" r:id="rId39"/>
    <p:sldId id="304" r:id="rId40"/>
    <p:sldId id="315" r:id="rId41"/>
    <p:sldId id="305" r:id="rId42"/>
    <p:sldId id="306" r:id="rId43"/>
    <p:sldId id="307" r:id="rId44"/>
    <p:sldId id="318" r:id="rId45"/>
    <p:sldId id="319" r:id="rId46"/>
    <p:sldId id="320" r:id="rId47"/>
    <p:sldId id="274" r:id="rId48"/>
    <p:sldId id="275" r:id="rId49"/>
    <p:sldId id="277" r:id="rId50"/>
    <p:sldId id="278" r:id="rId51"/>
    <p:sldId id="279" r:id="rId52"/>
    <p:sldId id="276" r:id="rId53"/>
    <p:sldId id="289" r:id="rId54"/>
    <p:sldId id="296" r:id="rId55"/>
    <p:sldId id="280" r:id="rId56"/>
  </p:sldIdLst>
  <p:sldSz cx="12188825" cy="6858000"/>
  <p:notesSz cx="6858000" cy="9144000"/>
  <p:custDataLst>
    <p:tags r:id="rId5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24" autoAdjust="0"/>
    <p:restoredTop sz="92711" autoAdjust="0"/>
  </p:normalViewPr>
  <p:slideViewPr>
    <p:cSldViewPr showGuides="1">
      <p:cViewPr varScale="1">
        <p:scale>
          <a:sx n="84" d="100"/>
          <a:sy n="84" d="100"/>
        </p:scale>
        <p:origin x="77" y="701"/>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12/20/2024</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12/20/2024</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youtube.com/live/SKBG1sqdyIU?si=YunaDEtoN2YBgA52&amp;t=767"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https://www.yuengling.com/</a:t>
            </a:r>
          </a:p>
        </p:txBody>
      </p:sp>
      <p:sp>
        <p:nvSpPr>
          <p:cNvPr id="4" name="Slide Number Placeholder 3"/>
          <p:cNvSpPr>
            <a:spLocks noGrp="1"/>
          </p:cNvSpPr>
          <p:nvPr>
            <p:ph type="sldNum" sz="quarter" idx="5"/>
          </p:nvPr>
        </p:nvSpPr>
        <p:spPr/>
        <p:txBody>
          <a:bodyPr/>
          <a:lstStyle/>
          <a:p>
            <a:fld id="{F93199CD-3E1B-4AE6-990F-76F925F5EA9F}" type="slidenum">
              <a:rPr lang="en-US" smtClean="0"/>
              <a:t>2</a:t>
            </a:fld>
            <a:endParaRPr lang="en-US"/>
          </a:p>
        </p:txBody>
      </p:sp>
    </p:spTree>
    <p:extLst>
      <p:ext uri="{BB962C8B-B14F-4D97-AF65-F5344CB8AC3E}">
        <p14:creationId xmlns:p14="http://schemas.microsoft.com/office/powerpoint/2010/main" val="3970015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https://x.com/gdb/status/1870176891828875658</a:t>
            </a:r>
          </a:p>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12</a:t>
            </a:fld>
            <a:endParaRPr lang="en-US"/>
          </a:p>
        </p:txBody>
      </p:sp>
    </p:spTree>
    <p:extLst>
      <p:ext uri="{BB962C8B-B14F-4D97-AF65-F5344CB8AC3E}">
        <p14:creationId xmlns:p14="http://schemas.microsoft.com/office/powerpoint/2010/main" val="794149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https://x.com/sama/status/1870176283851903152</a:t>
            </a:r>
          </a:p>
        </p:txBody>
      </p:sp>
      <p:sp>
        <p:nvSpPr>
          <p:cNvPr id="4" name="Slide Number Placeholder 3"/>
          <p:cNvSpPr>
            <a:spLocks noGrp="1"/>
          </p:cNvSpPr>
          <p:nvPr>
            <p:ph type="sldNum" sz="quarter" idx="5"/>
          </p:nvPr>
        </p:nvSpPr>
        <p:spPr/>
        <p:txBody>
          <a:bodyPr/>
          <a:lstStyle/>
          <a:p>
            <a:fld id="{F93199CD-3E1B-4AE6-990F-76F925F5EA9F}" type="slidenum">
              <a:rPr lang="en-US" smtClean="0"/>
              <a:t>13</a:t>
            </a:fld>
            <a:endParaRPr lang="en-US"/>
          </a:p>
        </p:txBody>
      </p:sp>
    </p:spTree>
    <p:extLst>
      <p:ext uri="{BB962C8B-B14F-4D97-AF65-F5344CB8AC3E}">
        <p14:creationId xmlns:p14="http://schemas.microsoft.com/office/powerpoint/2010/main" val="4020453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FF00"/>
                </a:solidFill>
              </a:rPr>
              <a:t>https://openai.com/index/early-access-for-safety-testing/</a:t>
            </a:r>
          </a:p>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14</a:t>
            </a:fld>
            <a:endParaRPr lang="en-US"/>
          </a:p>
        </p:txBody>
      </p:sp>
    </p:spTree>
    <p:extLst>
      <p:ext uri="{BB962C8B-B14F-4D97-AF65-F5344CB8AC3E}">
        <p14:creationId xmlns:p14="http://schemas.microsoft.com/office/powerpoint/2010/main" val="1018973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chart is comparing multiple language‐model variants along two axes:</a:t>
            </a:r>
          </a:p>
          <a:p>
            <a:pPr>
              <a:buFont typeface="Arial" panose="020B0604020202020204" pitchFamily="34" charset="0"/>
              <a:buChar char="•"/>
            </a:pPr>
            <a:r>
              <a:rPr lang="en-US" b="1" dirty="0"/>
              <a:t>Vertical axis (y‐axis):</a:t>
            </a:r>
            <a:r>
              <a:rPr lang="en-US" dirty="0"/>
              <a:t> “</a:t>
            </a:r>
            <a:r>
              <a:rPr lang="en-US" dirty="0" err="1"/>
              <a:t>Overrefusal</a:t>
            </a:r>
            <a:r>
              <a:rPr lang="en-US" dirty="0"/>
              <a:t> Accuracy.”</a:t>
            </a:r>
          </a:p>
          <a:p>
            <a:pPr marL="742950" lvl="1" indent="-285750">
              <a:buFont typeface="Arial" panose="020B0604020202020204" pitchFamily="34" charset="0"/>
              <a:buChar char="•"/>
            </a:pPr>
            <a:r>
              <a:rPr lang="en-US" dirty="0"/>
              <a:t>Higher means the model is more accurate at refusing content when it </a:t>
            </a:r>
            <a:r>
              <a:rPr lang="en-US" i="1" dirty="0"/>
              <a:t>should</a:t>
            </a:r>
            <a:r>
              <a:rPr lang="en-US" dirty="0"/>
              <a:t> refuse.</a:t>
            </a:r>
          </a:p>
          <a:p>
            <a:pPr>
              <a:buFont typeface="Arial" panose="020B0604020202020204" pitchFamily="34" charset="0"/>
              <a:buChar char="•"/>
            </a:pPr>
            <a:r>
              <a:rPr lang="en-US" b="1" dirty="0"/>
              <a:t>Horizontal axis (x‐axis):</a:t>
            </a:r>
            <a:r>
              <a:rPr lang="en-US" dirty="0"/>
              <a:t> “</a:t>
            </a:r>
            <a:r>
              <a:rPr lang="en-US" dirty="0" err="1"/>
              <a:t>StrongREJECT</a:t>
            </a:r>
            <a:r>
              <a:rPr lang="en-US" dirty="0"/>
              <a:t> Goodness@0.01.”</a:t>
            </a:r>
          </a:p>
          <a:p>
            <a:pPr marL="742950" lvl="1" indent="-285750">
              <a:buFont typeface="Arial" panose="020B0604020202020204" pitchFamily="34" charset="0"/>
              <a:buChar char="•"/>
            </a:pPr>
            <a:r>
              <a:rPr lang="en-US" dirty="0"/>
              <a:t>Higher suggests the model is better at strongly rejecting disallowed content (i.e., less likely to comply with truly problematic requests).</a:t>
            </a:r>
          </a:p>
          <a:p>
            <a:r>
              <a:rPr lang="en-US" dirty="0"/>
              <a:t>Each colored point (with error bars) is a different model or model variant. The error bars indicate statistical variability or confidence intervals for each metric. Here’s a rough breakdown of what the clusters mean:</a:t>
            </a:r>
          </a:p>
          <a:p>
            <a:pPr>
              <a:buFont typeface="+mj-lt"/>
              <a:buAutoNum type="arabicPeriod"/>
            </a:pPr>
            <a:r>
              <a:rPr lang="en-US" b="1" dirty="0"/>
              <a:t>Gemini models (blue dots)</a:t>
            </a:r>
            <a:endParaRPr lang="en-US" dirty="0"/>
          </a:p>
          <a:p>
            <a:pPr marL="742950" lvl="1" indent="-285750">
              <a:buFont typeface="+mj-lt"/>
              <a:buAutoNum type="arabicPeriod"/>
            </a:pPr>
            <a:r>
              <a:rPr lang="en-US" dirty="0"/>
              <a:t>They sit on the left‐hand side (low “</a:t>
            </a:r>
            <a:r>
              <a:rPr lang="en-US" dirty="0" err="1"/>
              <a:t>StrongREJECT</a:t>
            </a:r>
            <a:r>
              <a:rPr lang="en-US" dirty="0"/>
              <a:t> Goodness@0.01”) but high on the y‐axis (high </a:t>
            </a:r>
            <a:r>
              <a:rPr lang="en-US" dirty="0" err="1"/>
              <a:t>Overrefusal</a:t>
            </a:r>
            <a:r>
              <a:rPr lang="en-US" dirty="0"/>
              <a:t> Accuracy).</a:t>
            </a:r>
          </a:p>
          <a:p>
            <a:pPr marL="742950" lvl="1" indent="-285750">
              <a:buFont typeface="+mj-lt"/>
              <a:buAutoNum type="arabicPeriod"/>
            </a:pPr>
            <a:r>
              <a:rPr lang="en-US" dirty="0"/>
              <a:t>Interpreted: these models do very well at refusing content overall, but they may not be as consistent when </a:t>
            </a:r>
            <a:r>
              <a:rPr lang="en-US" i="1" dirty="0"/>
              <a:t>strongly</a:t>
            </a:r>
            <a:r>
              <a:rPr lang="en-US" dirty="0"/>
              <a:t> rejecting requests at the tightest “goodness” threshold.</a:t>
            </a:r>
          </a:p>
          <a:p>
            <a:pPr>
              <a:buFont typeface="+mj-lt"/>
              <a:buAutoNum type="arabicPeriod"/>
            </a:pPr>
            <a:r>
              <a:rPr lang="en-US" b="1" dirty="0"/>
              <a:t>GPT‐4o (teal circle)</a:t>
            </a:r>
            <a:endParaRPr lang="en-US" dirty="0"/>
          </a:p>
          <a:p>
            <a:pPr marL="742950" lvl="1" indent="-285750">
              <a:buFont typeface="+mj-lt"/>
              <a:buAutoNum type="arabicPeriod"/>
            </a:pPr>
            <a:r>
              <a:rPr lang="en-US" dirty="0"/>
              <a:t>More in the middle on both axes.</a:t>
            </a:r>
          </a:p>
          <a:p>
            <a:pPr marL="742950" lvl="1" indent="-285750">
              <a:buFont typeface="+mj-lt"/>
              <a:buAutoNum type="arabicPeriod"/>
            </a:pPr>
            <a:r>
              <a:rPr lang="en-US" dirty="0"/>
              <a:t>Interpreted: it’s decent at refusing (though not as high as Gemini or O1) and decent on strong rejections—so it’s more balanced but not top in either dimension.</a:t>
            </a:r>
          </a:p>
          <a:p>
            <a:pPr>
              <a:buFont typeface="+mj-lt"/>
              <a:buAutoNum type="arabicPeriod"/>
            </a:pPr>
            <a:r>
              <a:rPr lang="en-US" b="1" dirty="0"/>
              <a:t>Claude 3.5 (orange/red dots)</a:t>
            </a:r>
            <a:endParaRPr lang="en-US" dirty="0"/>
          </a:p>
          <a:p>
            <a:pPr marL="742950" lvl="1" indent="-285750">
              <a:buFont typeface="+mj-lt"/>
              <a:buAutoNum type="arabicPeriod"/>
            </a:pPr>
            <a:r>
              <a:rPr lang="en-US" dirty="0"/>
              <a:t>Sits roughly mid‐to‐right on the x‐axis and somewhat lower on </a:t>
            </a:r>
            <a:r>
              <a:rPr lang="en-US" dirty="0" err="1"/>
              <a:t>Overrefusal</a:t>
            </a:r>
            <a:r>
              <a:rPr lang="en-US" dirty="0"/>
              <a:t> Accuracy.</a:t>
            </a:r>
          </a:p>
          <a:p>
            <a:pPr marL="742950" lvl="1" indent="-285750">
              <a:buFont typeface="+mj-lt"/>
              <a:buAutoNum type="arabicPeriod"/>
            </a:pPr>
            <a:r>
              <a:rPr lang="en-US" dirty="0"/>
              <a:t>Interpreted: it is somewhat better at strong rejections than Gemini but lower on overall refusal accuracy.</a:t>
            </a:r>
          </a:p>
          <a:p>
            <a:pPr>
              <a:buFont typeface="+mj-lt"/>
              <a:buAutoNum type="arabicPeriod"/>
            </a:pPr>
            <a:r>
              <a:rPr lang="en-US" b="1" dirty="0"/>
              <a:t>O1 and O1-preview (green stars)</a:t>
            </a:r>
            <a:endParaRPr lang="en-US" dirty="0"/>
          </a:p>
          <a:p>
            <a:pPr marL="742950" lvl="1" indent="-285750">
              <a:buFont typeface="+mj-lt"/>
              <a:buAutoNum type="arabicPeriod"/>
            </a:pPr>
            <a:r>
              <a:rPr lang="en-US" dirty="0"/>
              <a:t>Far to the right (excellent “</a:t>
            </a:r>
            <a:r>
              <a:rPr lang="en-US" dirty="0" err="1"/>
              <a:t>StrongREJECT</a:t>
            </a:r>
            <a:r>
              <a:rPr lang="en-US" dirty="0"/>
              <a:t> Goodness”) and also near the top on </a:t>
            </a:r>
            <a:r>
              <a:rPr lang="en-US" dirty="0" err="1"/>
              <a:t>Overrefusal</a:t>
            </a:r>
            <a:r>
              <a:rPr lang="en-US" dirty="0"/>
              <a:t> Accuracy.</a:t>
            </a:r>
          </a:p>
          <a:p>
            <a:pPr marL="742950" lvl="1" indent="-285750">
              <a:buFont typeface="+mj-lt"/>
              <a:buAutoNum type="arabicPeriod"/>
            </a:pPr>
            <a:r>
              <a:rPr lang="en-US" dirty="0"/>
              <a:t>Interpreted: these appear to be the best performers overall, with strong refusal accuracy plus strong consistency in </a:t>
            </a:r>
            <a:r>
              <a:rPr lang="en-US" i="1" dirty="0"/>
              <a:t>how</a:t>
            </a:r>
            <a:r>
              <a:rPr lang="en-US" dirty="0"/>
              <a:t> they handle disallowed content at the strict threshold.</a:t>
            </a:r>
          </a:p>
          <a:p>
            <a:r>
              <a:rPr lang="en-US" dirty="0"/>
              <a:t>In short, the ideal spot on this chart is the </a:t>
            </a:r>
            <a:r>
              <a:rPr lang="en-US" b="1" dirty="0"/>
              <a:t>top‐right corner</a:t>
            </a:r>
            <a:r>
              <a:rPr lang="en-US" dirty="0"/>
              <a:t> (high on both axes), and O1 or O1‐preview are closest to that ideal. Gemini models excel at overall refusal accuracy but don’t quite match that “strong” threshold measure. GPT‐4o and Claude 3.5 variants fall somewhere in between.</a:t>
            </a:r>
          </a:p>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15</a:t>
            </a:fld>
            <a:endParaRPr lang="en-US"/>
          </a:p>
        </p:txBody>
      </p:sp>
    </p:spTree>
    <p:extLst>
      <p:ext uri="{BB962C8B-B14F-4D97-AF65-F5344CB8AC3E}">
        <p14:creationId xmlns:p14="http://schemas.microsoft.com/office/powerpoint/2010/main" val="11778575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https://arxiv.org/pdf/2310.06770</a:t>
            </a:r>
          </a:p>
          <a:p>
            <a:r>
              <a:rPr lang="en-US" dirty="0"/>
              <a:t>https://www.swebench.com/</a:t>
            </a:r>
          </a:p>
        </p:txBody>
      </p:sp>
      <p:sp>
        <p:nvSpPr>
          <p:cNvPr id="4" name="Slide Number Placeholder 3"/>
          <p:cNvSpPr>
            <a:spLocks noGrp="1"/>
          </p:cNvSpPr>
          <p:nvPr>
            <p:ph type="sldNum" sz="quarter" idx="5"/>
          </p:nvPr>
        </p:nvSpPr>
        <p:spPr/>
        <p:txBody>
          <a:bodyPr/>
          <a:lstStyle/>
          <a:p>
            <a:fld id="{F93199CD-3E1B-4AE6-990F-76F925F5EA9F}" type="slidenum">
              <a:rPr lang="en-US" smtClean="0"/>
              <a:t>16</a:t>
            </a:fld>
            <a:endParaRPr lang="en-US"/>
          </a:p>
        </p:txBody>
      </p:sp>
    </p:spTree>
    <p:extLst>
      <p:ext uri="{BB962C8B-B14F-4D97-AF65-F5344CB8AC3E}">
        <p14:creationId xmlns:p14="http://schemas.microsoft.com/office/powerpoint/2010/main" val="39447001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https://www.youtube.com/@AIPapersPodcastDaily</a:t>
            </a:r>
          </a:p>
        </p:txBody>
      </p:sp>
      <p:sp>
        <p:nvSpPr>
          <p:cNvPr id="4" name="Slide Number Placeholder 3"/>
          <p:cNvSpPr>
            <a:spLocks noGrp="1"/>
          </p:cNvSpPr>
          <p:nvPr>
            <p:ph type="sldNum" sz="quarter" idx="5"/>
          </p:nvPr>
        </p:nvSpPr>
        <p:spPr/>
        <p:txBody>
          <a:bodyPr/>
          <a:lstStyle/>
          <a:p>
            <a:fld id="{F93199CD-3E1B-4AE6-990F-76F925F5EA9F}" type="slidenum">
              <a:rPr lang="en-US" smtClean="0"/>
              <a:t>17</a:t>
            </a:fld>
            <a:endParaRPr lang="en-US"/>
          </a:p>
        </p:txBody>
      </p:sp>
    </p:spTree>
    <p:extLst>
      <p:ext uri="{BB962C8B-B14F-4D97-AF65-F5344CB8AC3E}">
        <p14:creationId xmlns:p14="http://schemas.microsoft.com/office/powerpoint/2010/main" val="2183434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https://shop.reallyeasy.ai/</a:t>
            </a:r>
          </a:p>
        </p:txBody>
      </p:sp>
      <p:sp>
        <p:nvSpPr>
          <p:cNvPr id="4" name="Slide Number Placeholder 3"/>
          <p:cNvSpPr>
            <a:spLocks noGrp="1"/>
          </p:cNvSpPr>
          <p:nvPr>
            <p:ph type="sldNum" sz="quarter" idx="5"/>
          </p:nvPr>
        </p:nvSpPr>
        <p:spPr/>
        <p:txBody>
          <a:bodyPr/>
          <a:lstStyle/>
          <a:p>
            <a:fld id="{F93199CD-3E1B-4AE6-990F-76F925F5EA9F}" type="slidenum">
              <a:rPr lang="en-US" smtClean="0"/>
              <a:t>18</a:t>
            </a:fld>
            <a:endParaRPr lang="en-US"/>
          </a:p>
        </p:txBody>
      </p:sp>
    </p:spTree>
    <p:extLst>
      <p:ext uri="{BB962C8B-B14F-4D97-AF65-F5344CB8AC3E}">
        <p14:creationId xmlns:p14="http://schemas.microsoft.com/office/powerpoint/2010/main" val="17011040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https://codeforces.com/ratings</a:t>
            </a:r>
          </a:p>
        </p:txBody>
      </p:sp>
      <p:sp>
        <p:nvSpPr>
          <p:cNvPr id="4" name="Slide Number Placeholder 3"/>
          <p:cNvSpPr>
            <a:spLocks noGrp="1"/>
          </p:cNvSpPr>
          <p:nvPr>
            <p:ph type="sldNum" sz="quarter" idx="5"/>
          </p:nvPr>
        </p:nvSpPr>
        <p:spPr/>
        <p:txBody>
          <a:bodyPr/>
          <a:lstStyle/>
          <a:p>
            <a:fld id="{F93199CD-3E1B-4AE6-990F-76F925F5EA9F}" type="slidenum">
              <a:rPr lang="en-US" smtClean="0"/>
              <a:t>19</a:t>
            </a:fld>
            <a:endParaRPr lang="en-US"/>
          </a:p>
        </p:txBody>
      </p:sp>
    </p:spTree>
    <p:extLst>
      <p:ext uri="{BB962C8B-B14F-4D97-AF65-F5344CB8AC3E}">
        <p14:creationId xmlns:p14="http://schemas.microsoft.com/office/powerpoint/2010/main" val="24773241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https://x.com/deedydas/status/1870175212328608232</a:t>
            </a:r>
          </a:p>
        </p:txBody>
      </p:sp>
      <p:sp>
        <p:nvSpPr>
          <p:cNvPr id="4" name="Slide Number Placeholder 3"/>
          <p:cNvSpPr>
            <a:spLocks noGrp="1"/>
          </p:cNvSpPr>
          <p:nvPr>
            <p:ph type="sldNum" sz="quarter" idx="5"/>
          </p:nvPr>
        </p:nvSpPr>
        <p:spPr/>
        <p:txBody>
          <a:bodyPr/>
          <a:lstStyle/>
          <a:p>
            <a:fld id="{F93199CD-3E1B-4AE6-990F-76F925F5EA9F}" type="slidenum">
              <a:rPr lang="en-US" smtClean="0"/>
              <a:t>21</a:t>
            </a:fld>
            <a:endParaRPr lang="en-US"/>
          </a:p>
        </p:txBody>
      </p:sp>
    </p:spTree>
    <p:extLst>
      <p:ext uri="{BB962C8B-B14F-4D97-AF65-F5344CB8AC3E}">
        <p14:creationId xmlns:p14="http://schemas.microsoft.com/office/powerpoint/2010/main" val="3524207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https://artofproblemsolving.com/wiki/index.php/American_Invitational_Mathematics_Examination</a:t>
            </a:r>
          </a:p>
          <a:p>
            <a:r>
              <a:rPr lang="en-US" dirty="0"/>
              <a:t>https://artofproblemsolving.com/wiki/index.php/2024_AIME_I</a:t>
            </a:r>
          </a:p>
        </p:txBody>
      </p:sp>
      <p:sp>
        <p:nvSpPr>
          <p:cNvPr id="4" name="Slide Number Placeholder 3"/>
          <p:cNvSpPr>
            <a:spLocks noGrp="1"/>
          </p:cNvSpPr>
          <p:nvPr>
            <p:ph type="sldNum" sz="quarter" idx="5"/>
          </p:nvPr>
        </p:nvSpPr>
        <p:spPr/>
        <p:txBody>
          <a:bodyPr/>
          <a:lstStyle/>
          <a:p>
            <a:fld id="{F93199CD-3E1B-4AE6-990F-76F925F5EA9F}" type="slidenum">
              <a:rPr lang="en-US" smtClean="0"/>
              <a:t>22</a:t>
            </a:fld>
            <a:endParaRPr lang="en-US"/>
          </a:p>
        </p:txBody>
      </p:sp>
    </p:spTree>
    <p:extLst>
      <p:ext uri="{BB962C8B-B14F-4D97-AF65-F5344CB8AC3E}">
        <p14:creationId xmlns:p14="http://schemas.microsoft.com/office/powerpoint/2010/main" val="1685261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https://x.com/polynoamial/status/1870172996650053653</a:t>
            </a:r>
          </a:p>
        </p:txBody>
      </p:sp>
      <p:sp>
        <p:nvSpPr>
          <p:cNvPr id="4" name="Slide Number Placeholder 3"/>
          <p:cNvSpPr>
            <a:spLocks noGrp="1"/>
          </p:cNvSpPr>
          <p:nvPr>
            <p:ph type="sldNum" sz="quarter" idx="5"/>
          </p:nvPr>
        </p:nvSpPr>
        <p:spPr/>
        <p:txBody>
          <a:bodyPr/>
          <a:lstStyle/>
          <a:p>
            <a:fld id="{F93199CD-3E1B-4AE6-990F-76F925F5EA9F}" type="slidenum">
              <a:rPr lang="en-US" smtClean="0"/>
              <a:t>3</a:t>
            </a:fld>
            <a:endParaRPr lang="en-US"/>
          </a:p>
        </p:txBody>
      </p:sp>
    </p:spTree>
    <p:extLst>
      <p:ext uri="{BB962C8B-B14F-4D97-AF65-F5344CB8AC3E}">
        <p14:creationId xmlns:p14="http://schemas.microsoft.com/office/powerpoint/2010/main" val="176761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https://arxiv.org/pdf/2311.12022</a:t>
            </a:r>
          </a:p>
          <a:p>
            <a:r>
              <a:rPr lang="en-US" dirty="0"/>
              <a:t>https://github.com/idavidrein/gpqa</a:t>
            </a:r>
          </a:p>
        </p:txBody>
      </p:sp>
      <p:sp>
        <p:nvSpPr>
          <p:cNvPr id="4" name="Slide Number Placeholder 3"/>
          <p:cNvSpPr>
            <a:spLocks noGrp="1"/>
          </p:cNvSpPr>
          <p:nvPr>
            <p:ph type="sldNum" sz="quarter" idx="5"/>
          </p:nvPr>
        </p:nvSpPr>
        <p:spPr/>
        <p:txBody>
          <a:bodyPr/>
          <a:lstStyle/>
          <a:p>
            <a:fld id="{F93199CD-3E1B-4AE6-990F-76F925F5EA9F}" type="slidenum">
              <a:rPr lang="en-US" smtClean="0"/>
              <a:t>23</a:t>
            </a:fld>
            <a:endParaRPr lang="en-US"/>
          </a:p>
        </p:txBody>
      </p:sp>
    </p:spTree>
    <p:extLst>
      <p:ext uri="{BB962C8B-B14F-4D97-AF65-F5344CB8AC3E}">
        <p14:creationId xmlns:p14="http://schemas.microsoft.com/office/powerpoint/2010/main" val="283133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https://arxiv.org/pdf/2411.04872</a:t>
            </a:r>
          </a:p>
          <a:p>
            <a:r>
              <a:rPr lang="en-US" dirty="0"/>
              <a:t>https://epoch.ai/frontiermath/the-benchmark</a:t>
            </a:r>
          </a:p>
        </p:txBody>
      </p:sp>
      <p:sp>
        <p:nvSpPr>
          <p:cNvPr id="4" name="Slide Number Placeholder 3"/>
          <p:cNvSpPr>
            <a:spLocks noGrp="1"/>
          </p:cNvSpPr>
          <p:nvPr>
            <p:ph type="sldNum" sz="quarter" idx="5"/>
          </p:nvPr>
        </p:nvSpPr>
        <p:spPr/>
        <p:txBody>
          <a:bodyPr/>
          <a:lstStyle/>
          <a:p>
            <a:fld id="{F93199CD-3E1B-4AE6-990F-76F925F5EA9F}" type="slidenum">
              <a:rPr lang="en-US" smtClean="0"/>
              <a:t>25</a:t>
            </a:fld>
            <a:endParaRPr lang="en-US"/>
          </a:p>
        </p:txBody>
      </p:sp>
    </p:spTree>
    <p:extLst>
      <p:ext uri="{BB962C8B-B14F-4D97-AF65-F5344CB8AC3E}">
        <p14:creationId xmlns:p14="http://schemas.microsoft.com/office/powerpoint/2010/main" val="33810519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https://x.com/deedydas/status/1870286948235128939</a:t>
            </a:r>
          </a:p>
        </p:txBody>
      </p:sp>
      <p:sp>
        <p:nvSpPr>
          <p:cNvPr id="4" name="Slide Number Placeholder 3"/>
          <p:cNvSpPr>
            <a:spLocks noGrp="1"/>
          </p:cNvSpPr>
          <p:nvPr>
            <p:ph type="sldNum" sz="quarter" idx="5"/>
          </p:nvPr>
        </p:nvSpPr>
        <p:spPr/>
        <p:txBody>
          <a:bodyPr/>
          <a:lstStyle/>
          <a:p>
            <a:fld id="{F93199CD-3E1B-4AE6-990F-76F925F5EA9F}" type="slidenum">
              <a:rPr lang="en-US" smtClean="0"/>
              <a:t>27</a:t>
            </a:fld>
            <a:endParaRPr lang="en-US"/>
          </a:p>
        </p:txBody>
      </p:sp>
    </p:spTree>
    <p:extLst>
      <p:ext uri="{BB962C8B-B14F-4D97-AF65-F5344CB8AC3E}">
        <p14:creationId xmlns:p14="http://schemas.microsoft.com/office/powerpoint/2010/main" val="37585178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https://x.com/SebastienBubeck/status/1870174743351177324</a:t>
            </a:r>
          </a:p>
        </p:txBody>
      </p:sp>
      <p:sp>
        <p:nvSpPr>
          <p:cNvPr id="4" name="Slide Number Placeholder 3"/>
          <p:cNvSpPr>
            <a:spLocks noGrp="1"/>
          </p:cNvSpPr>
          <p:nvPr>
            <p:ph type="sldNum" sz="quarter" idx="5"/>
          </p:nvPr>
        </p:nvSpPr>
        <p:spPr/>
        <p:txBody>
          <a:bodyPr/>
          <a:lstStyle/>
          <a:p>
            <a:fld id="{F93199CD-3E1B-4AE6-990F-76F925F5EA9F}" type="slidenum">
              <a:rPr lang="en-US" smtClean="0"/>
              <a:t>28</a:t>
            </a:fld>
            <a:endParaRPr lang="en-US"/>
          </a:p>
        </p:txBody>
      </p:sp>
    </p:spTree>
    <p:extLst>
      <p:ext uri="{BB962C8B-B14F-4D97-AF65-F5344CB8AC3E}">
        <p14:creationId xmlns:p14="http://schemas.microsoft.com/office/powerpoint/2010/main" val="22120229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https://arcprize.org/</a:t>
            </a:r>
          </a:p>
        </p:txBody>
      </p:sp>
      <p:sp>
        <p:nvSpPr>
          <p:cNvPr id="4" name="Slide Number Placeholder 3"/>
          <p:cNvSpPr>
            <a:spLocks noGrp="1"/>
          </p:cNvSpPr>
          <p:nvPr>
            <p:ph type="sldNum" sz="quarter" idx="5"/>
          </p:nvPr>
        </p:nvSpPr>
        <p:spPr/>
        <p:txBody>
          <a:bodyPr/>
          <a:lstStyle/>
          <a:p>
            <a:fld id="{F93199CD-3E1B-4AE6-990F-76F925F5EA9F}" type="slidenum">
              <a:rPr lang="en-US" smtClean="0"/>
              <a:t>29</a:t>
            </a:fld>
            <a:endParaRPr lang="en-US"/>
          </a:p>
        </p:txBody>
      </p:sp>
    </p:spTree>
    <p:extLst>
      <p:ext uri="{BB962C8B-B14F-4D97-AF65-F5344CB8AC3E}">
        <p14:creationId xmlns:p14="http://schemas.microsoft.com/office/powerpoint/2010/main" val="6667031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https://arcprize.org/arc</a:t>
            </a:r>
          </a:p>
          <a:p>
            <a:r>
              <a:rPr lang="en-US" dirty="0"/>
              <a:t>https://www.youtube.com/watch?v=2W5D6J8om0c</a:t>
            </a:r>
          </a:p>
        </p:txBody>
      </p:sp>
      <p:sp>
        <p:nvSpPr>
          <p:cNvPr id="4" name="Slide Number Placeholder 3"/>
          <p:cNvSpPr>
            <a:spLocks noGrp="1"/>
          </p:cNvSpPr>
          <p:nvPr>
            <p:ph type="sldNum" sz="quarter" idx="5"/>
          </p:nvPr>
        </p:nvSpPr>
        <p:spPr/>
        <p:txBody>
          <a:bodyPr/>
          <a:lstStyle/>
          <a:p>
            <a:fld id="{F93199CD-3E1B-4AE6-990F-76F925F5EA9F}" type="slidenum">
              <a:rPr lang="en-US" smtClean="0"/>
              <a:t>30</a:t>
            </a:fld>
            <a:endParaRPr lang="en-US"/>
          </a:p>
        </p:txBody>
      </p:sp>
    </p:spTree>
    <p:extLst>
      <p:ext uri="{BB962C8B-B14F-4D97-AF65-F5344CB8AC3E}">
        <p14:creationId xmlns:p14="http://schemas.microsoft.com/office/powerpoint/2010/main" val="22258186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https://arcprize.org/arc</a:t>
            </a:r>
          </a:p>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31</a:t>
            </a:fld>
            <a:endParaRPr lang="en-US"/>
          </a:p>
        </p:txBody>
      </p:sp>
    </p:spTree>
    <p:extLst>
      <p:ext uri="{BB962C8B-B14F-4D97-AF65-F5344CB8AC3E}">
        <p14:creationId xmlns:p14="http://schemas.microsoft.com/office/powerpoint/2010/main" val="27625260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https://arcprize.org/arc</a:t>
            </a:r>
          </a:p>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32</a:t>
            </a:fld>
            <a:endParaRPr lang="en-US"/>
          </a:p>
        </p:txBody>
      </p:sp>
    </p:spTree>
    <p:extLst>
      <p:ext uri="{BB962C8B-B14F-4D97-AF65-F5344CB8AC3E}">
        <p14:creationId xmlns:p14="http://schemas.microsoft.com/office/powerpoint/2010/main" val="14458657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https://arcprize.org/blog/oai-o3-pub-breakthrough</a:t>
            </a:r>
          </a:p>
        </p:txBody>
      </p:sp>
      <p:sp>
        <p:nvSpPr>
          <p:cNvPr id="4" name="Slide Number Placeholder 3"/>
          <p:cNvSpPr>
            <a:spLocks noGrp="1"/>
          </p:cNvSpPr>
          <p:nvPr>
            <p:ph type="sldNum" sz="quarter" idx="5"/>
          </p:nvPr>
        </p:nvSpPr>
        <p:spPr/>
        <p:txBody>
          <a:bodyPr/>
          <a:lstStyle/>
          <a:p>
            <a:fld id="{F93199CD-3E1B-4AE6-990F-76F925F5EA9F}" type="slidenum">
              <a:rPr lang="en-US" smtClean="0"/>
              <a:t>35</a:t>
            </a:fld>
            <a:endParaRPr lang="en-US"/>
          </a:p>
        </p:txBody>
      </p:sp>
    </p:spTree>
    <p:extLst>
      <p:ext uri="{BB962C8B-B14F-4D97-AF65-F5344CB8AC3E}">
        <p14:creationId xmlns:p14="http://schemas.microsoft.com/office/powerpoint/2010/main" val="14112341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https://arcprize.org/blog/oai-o3-pub-breakthrough</a:t>
            </a:r>
          </a:p>
        </p:txBody>
      </p:sp>
      <p:sp>
        <p:nvSpPr>
          <p:cNvPr id="4" name="Slide Number Placeholder 3"/>
          <p:cNvSpPr>
            <a:spLocks noGrp="1"/>
          </p:cNvSpPr>
          <p:nvPr>
            <p:ph type="sldNum" sz="quarter" idx="5"/>
          </p:nvPr>
        </p:nvSpPr>
        <p:spPr/>
        <p:txBody>
          <a:bodyPr/>
          <a:lstStyle/>
          <a:p>
            <a:fld id="{F93199CD-3E1B-4AE6-990F-76F925F5EA9F}" type="slidenum">
              <a:rPr lang="en-US" smtClean="0"/>
              <a:t>37</a:t>
            </a:fld>
            <a:endParaRPr lang="en-US"/>
          </a:p>
        </p:txBody>
      </p:sp>
    </p:spTree>
    <p:extLst>
      <p:ext uri="{BB962C8B-B14F-4D97-AF65-F5344CB8AC3E}">
        <p14:creationId xmlns:p14="http://schemas.microsoft.com/office/powerpoint/2010/main" val="3017910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FF00"/>
                </a:solidFill>
              </a:rPr>
              <a:t>https://www.youtube.com/watch?v=SKBG1sqdyIU</a:t>
            </a:r>
          </a:p>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4</a:t>
            </a:fld>
            <a:endParaRPr lang="en-US"/>
          </a:p>
        </p:txBody>
      </p:sp>
    </p:spTree>
    <p:extLst>
      <p:ext uri="{BB962C8B-B14F-4D97-AF65-F5344CB8AC3E}">
        <p14:creationId xmlns:p14="http://schemas.microsoft.com/office/powerpoint/2010/main" val="8607046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https://arcprize.org/blog/oai-o3-pub-breakthrough</a:t>
            </a:r>
          </a:p>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38</a:t>
            </a:fld>
            <a:endParaRPr lang="en-US"/>
          </a:p>
        </p:txBody>
      </p:sp>
    </p:spTree>
    <p:extLst>
      <p:ext uri="{BB962C8B-B14F-4D97-AF65-F5344CB8AC3E}">
        <p14:creationId xmlns:p14="http://schemas.microsoft.com/office/powerpoint/2010/main" val="14241474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9620D-86BF-4E2E-C637-55DF9AF6A7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D91B2B-40F9-C0B5-8093-0EF8C9BD32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D3736A-E9A8-8272-519F-B23828A4E08B}"/>
              </a:ext>
            </a:extLst>
          </p:cNvPr>
          <p:cNvSpPr>
            <a:spLocks noGrp="1"/>
          </p:cNvSpPr>
          <p:nvPr>
            <p:ph type="body" idx="1"/>
          </p:nvPr>
        </p:nvSpPr>
        <p:spPr/>
        <p:txBody>
          <a:bodyPr/>
          <a:lstStyle/>
          <a:p>
            <a:r>
              <a:rPr lang="en-US" dirty="0"/>
              <a:t>https://x.com/mohitdotdev/status/1870376156546973811</a:t>
            </a:r>
          </a:p>
        </p:txBody>
      </p:sp>
      <p:sp>
        <p:nvSpPr>
          <p:cNvPr id="4" name="Slide Number Placeholder 3">
            <a:extLst>
              <a:ext uri="{FF2B5EF4-FFF2-40B4-BE49-F238E27FC236}">
                <a16:creationId xmlns:a16="http://schemas.microsoft.com/office/drawing/2014/main" id="{A56C1525-1B88-C148-A0D1-5DF9AEFE9209}"/>
              </a:ext>
            </a:extLst>
          </p:cNvPr>
          <p:cNvSpPr>
            <a:spLocks noGrp="1"/>
          </p:cNvSpPr>
          <p:nvPr>
            <p:ph type="sldNum" sz="quarter" idx="5"/>
          </p:nvPr>
        </p:nvSpPr>
        <p:spPr/>
        <p:txBody>
          <a:bodyPr/>
          <a:lstStyle/>
          <a:p>
            <a:fld id="{F93199CD-3E1B-4AE6-990F-76F925F5EA9F}" type="slidenum">
              <a:rPr lang="en-US" smtClean="0"/>
              <a:t>40</a:t>
            </a:fld>
            <a:endParaRPr lang="en-US"/>
          </a:p>
        </p:txBody>
      </p:sp>
    </p:spTree>
    <p:extLst>
      <p:ext uri="{BB962C8B-B14F-4D97-AF65-F5344CB8AC3E}">
        <p14:creationId xmlns:p14="http://schemas.microsoft.com/office/powerpoint/2010/main" val="24861958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https://arcprize.org/blog/oai-o3-pub-breakthrough</a:t>
            </a:r>
          </a:p>
        </p:txBody>
      </p:sp>
      <p:sp>
        <p:nvSpPr>
          <p:cNvPr id="4" name="Slide Number Placeholder 3"/>
          <p:cNvSpPr>
            <a:spLocks noGrp="1"/>
          </p:cNvSpPr>
          <p:nvPr>
            <p:ph type="sldNum" sz="quarter" idx="5"/>
          </p:nvPr>
        </p:nvSpPr>
        <p:spPr/>
        <p:txBody>
          <a:bodyPr/>
          <a:lstStyle/>
          <a:p>
            <a:fld id="{F93199CD-3E1B-4AE6-990F-76F925F5EA9F}" type="slidenum">
              <a:rPr lang="en-US" smtClean="0"/>
              <a:t>41</a:t>
            </a:fld>
            <a:endParaRPr lang="en-US"/>
          </a:p>
        </p:txBody>
      </p:sp>
    </p:spTree>
    <p:extLst>
      <p:ext uri="{BB962C8B-B14F-4D97-AF65-F5344CB8AC3E}">
        <p14:creationId xmlns:p14="http://schemas.microsoft.com/office/powerpoint/2010/main" val="8178110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https://arcprize.org/blog/oai-o3-pub-breakthrough</a:t>
            </a:r>
          </a:p>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42</a:t>
            </a:fld>
            <a:endParaRPr lang="en-US"/>
          </a:p>
        </p:txBody>
      </p:sp>
    </p:spTree>
    <p:extLst>
      <p:ext uri="{BB962C8B-B14F-4D97-AF65-F5344CB8AC3E}">
        <p14:creationId xmlns:p14="http://schemas.microsoft.com/office/powerpoint/2010/main" val="2904561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https://arcprize.org/blog/oai-o3-pub-breakthrough</a:t>
            </a:r>
          </a:p>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43</a:t>
            </a:fld>
            <a:endParaRPr lang="en-US"/>
          </a:p>
        </p:txBody>
      </p:sp>
    </p:spTree>
    <p:extLst>
      <p:ext uri="{BB962C8B-B14F-4D97-AF65-F5344CB8AC3E}">
        <p14:creationId xmlns:p14="http://schemas.microsoft.com/office/powerpoint/2010/main" val="25940319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https://huggingface.co/spaces/HuggingFaceH4/blogpost-scaling-test-time-compute</a:t>
            </a:r>
          </a:p>
        </p:txBody>
      </p:sp>
      <p:sp>
        <p:nvSpPr>
          <p:cNvPr id="4" name="Slide Number Placeholder 3"/>
          <p:cNvSpPr>
            <a:spLocks noGrp="1"/>
          </p:cNvSpPr>
          <p:nvPr>
            <p:ph type="sldNum" sz="quarter" idx="5"/>
          </p:nvPr>
        </p:nvSpPr>
        <p:spPr/>
        <p:txBody>
          <a:bodyPr/>
          <a:lstStyle/>
          <a:p>
            <a:fld id="{F93199CD-3E1B-4AE6-990F-76F925F5EA9F}" type="slidenum">
              <a:rPr lang="en-US" smtClean="0"/>
              <a:t>44</a:t>
            </a:fld>
            <a:endParaRPr lang="en-US"/>
          </a:p>
        </p:txBody>
      </p:sp>
    </p:spTree>
    <p:extLst>
      <p:ext uri="{BB962C8B-B14F-4D97-AF65-F5344CB8AC3E}">
        <p14:creationId xmlns:p14="http://schemas.microsoft.com/office/powerpoint/2010/main" val="19600962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https://huggingface.co/spaces/HuggingFaceH4/blogpost-scaling-test-time-compute</a:t>
            </a:r>
          </a:p>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45</a:t>
            </a:fld>
            <a:endParaRPr lang="en-US"/>
          </a:p>
        </p:txBody>
      </p:sp>
    </p:spTree>
    <p:extLst>
      <p:ext uri="{BB962C8B-B14F-4D97-AF65-F5344CB8AC3E}">
        <p14:creationId xmlns:p14="http://schemas.microsoft.com/office/powerpoint/2010/main" val="12748993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https://www.youtube.com/@ainewsfresh</a:t>
            </a:r>
          </a:p>
        </p:txBody>
      </p:sp>
      <p:sp>
        <p:nvSpPr>
          <p:cNvPr id="4" name="Slide Number Placeholder 3"/>
          <p:cNvSpPr>
            <a:spLocks noGrp="1"/>
          </p:cNvSpPr>
          <p:nvPr>
            <p:ph type="sldNum" sz="quarter" idx="5"/>
          </p:nvPr>
        </p:nvSpPr>
        <p:spPr/>
        <p:txBody>
          <a:bodyPr/>
          <a:lstStyle/>
          <a:p>
            <a:fld id="{F93199CD-3E1B-4AE6-990F-76F925F5EA9F}" type="slidenum">
              <a:rPr lang="en-US" smtClean="0"/>
              <a:t>46</a:t>
            </a:fld>
            <a:endParaRPr lang="en-US"/>
          </a:p>
        </p:txBody>
      </p:sp>
    </p:spTree>
    <p:extLst>
      <p:ext uri="{BB962C8B-B14F-4D97-AF65-F5344CB8AC3E}">
        <p14:creationId xmlns:p14="http://schemas.microsoft.com/office/powerpoint/2010/main" val="11342629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https://www.youtube.com/live/SKBG1sqdyIU?si=YunaDEtoN2YBgA52&amp;t=767</a:t>
            </a:r>
            <a:r>
              <a:rPr lang="en-US" dirty="0"/>
              <a:t> </a:t>
            </a:r>
          </a:p>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52</a:t>
            </a:fld>
            <a:endParaRPr lang="en-US"/>
          </a:p>
        </p:txBody>
      </p:sp>
    </p:spTree>
    <p:extLst>
      <p:ext uri="{BB962C8B-B14F-4D97-AF65-F5344CB8AC3E}">
        <p14:creationId xmlns:p14="http://schemas.microsoft.com/office/powerpoint/2010/main" val="28896647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https://x.com/swyx/status/1870285293078949972</a:t>
            </a:r>
          </a:p>
        </p:txBody>
      </p:sp>
      <p:sp>
        <p:nvSpPr>
          <p:cNvPr id="4" name="Slide Number Placeholder 3"/>
          <p:cNvSpPr>
            <a:spLocks noGrp="1"/>
          </p:cNvSpPr>
          <p:nvPr>
            <p:ph type="sldNum" sz="quarter" idx="5"/>
          </p:nvPr>
        </p:nvSpPr>
        <p:spPr/>
        <p:txBody>
          <a:bodyPr/>
          <a:lstStyle/>
          <a:p>
            <a:fld id="{F93199CD-3E1B-4AE6-990F-76F925F5EA9F}" type="slidenum">
              <a:rPr lang="en-US" smtClean="0"/>
              <a:t>53</a:t>
            </a:fld>
            <a:endParaRPr lang="en-US"/>
          </a:p>
        </p:txBody>
      </p:sp>
    </p:spTree>
    <p:extLst>
      <p:ext uri="{BB962C8B-B14F-4D97-AF65-F5344CB8AC3E}">
        <p14:creationId xmlns:p14="http://schemas.microsoft.com/office/powerpoint/2010/main" val="2002686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https://news.virginmediao2.co.uk/about-us/</a:t>
            </a:r>
          </a:p>
        </p:txBody>
      </p:sp>
      <p:sp>
        <p:nvSpPr>
          <p:cNvPr id="4" name="Slide Number Placeholder 3"/>
          <p:cNvSpPr>
            <a:spLocks noGrp="1"/>
          </p:cNvSpPr>
          <p:nvPr>
            <p:ph type="sldNum" sz="quarter" idx="5"/>
          </p:nvPr>
        </p:nvSpPr>
        <p:spPr/>
        <p:txBody>
          <a:bodyPr/>
          <a:lstStyle/>
          <a:p>
            <a:fld id="{F93199CD-3E1B-4AE6-990F-76F925F5EA9F}" type="slidenum">
              <a:rPr lang="en-US" smtClean="0"/>
              <a:t>5</a:t>
            </a:fld>
            <a:endParaRPr lang="en-US"/>
          </a:p>
        </p:txBody>
      </p:sp>
    </p:spTree>
    <p:extLst>
      <p:ext uri="{BB962C8B-B14F-4D97-AF65-F5344CB8AC3E}">
        <p14:creationId xmlns:p14="http://schemas.microsoft.com/office/powerpoint/2010/main" val="37191649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https://x.com/cwolferesearch/status/1870189945106641364</a:t>
            </a:r>
          </a:p>
        </p:txBody>
      </p:sp>
      <p:sp>
        <p:nvSpPr>
          <p:cNvPr id="4" name="Slide Number Placeholder 3"/>
          <p:cNvSpPr>
            <a:spLocks noGrp="1"/>
          </p:cNvSpPr>
          <p:nvPr>
            <p:ph type="sldNum" sz="quarter" idx="5"/>
          </p:nvPr>
        </p:nvSpPr>
        <p:spPr/>
        <p:txBody>
          <a:bodyPr/>
          <a:lstStyle/>
          <a:p>
            <a:fld id="{F93199CD-3E1B-4AE6-990F-76F925F5EA9F}" type="slidenum">
              <a:rPr lang="en-US" smtClean="0"/>
              <a:t>54</a:t>
            </a:fld>
            <a:endParaRPr lang="en-US"/>
          </a:p>
        </p:txBody>
      </p:sp>
    </p:spTree>
    <p:extLst>
      <p:ext uri="{BB962C8B-B14F-4D97-AF65-F5344CB8AC3E}">
        <p14:creationId xmlns:p14="http://schemas.microsoft.com/office/powerpoint/2010/main" val="4880234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https://x.com/basedjensen/status/1870203814323859633</a:t>
            </a:r>
          </a:p>
        </p:txBody>
      </p:sp>
      <p:sp>
        <p:nvSpPr>
          <p:cNvPr id="4" name="Slide Number Placeholder 3"/>
          <p:cNvSpPr>
            <a:spLocks noGrp="1"/>
          </p:cNvSpPr>
          <p:nvPr>
            <p:ph type="sldNum" sz="quarter" idx="5"/>
          </p:nvPr>
        </p:nvSpPr>
        <p:spPr/>
        <p:txBody>
          <a:bodyPr/>
          <a:lstStyle/>
          <a:p>
            <a:fld id="{F93199CD-3E1B-4AE6-990F-76F925F5EA9F}" type="slidenum">
              <a:rPr lang="en-US" smtClean="0"/>
              <a:t>55</a:t>
            </a:fld>
            <a:endParaRPr lang="en-US"/>
          </a:p>
        </p:txBody>
      </p:sp>
    </p:spTree>
    <p:extLst>
      <p:ext uri="{BB962C8B-B14F-4D97-AF65-F5344CB8AC3E}">
        <p14:creationId xmlns:p14="http://schemas.microsoft.com/office/powerpoint/2010/main" val="29011236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https://techcrunch.com/2024/12/20/openai-announces-new-o3-model/</a:t>
            </a:r>
          </a:p>
        </p:txBody>
      </p:sp>
      <p:sp>
        <p:nvSpPr>
          <p:cNvPr id="4" name="Slide Number Placeholder 3"/>
          <p:cNvSpPr>
            <a:spLocks noGrp="1"/>
          </p:cNvSpPr>
          <p:nvPr>
            <p:ph type="sldNum" sz="quarter" idx="5"/>
          </p:nvPr>
        </p:nvSpPr>
        <p:spPr/>
        <p:txBody>
          <a:bodyPr/>
          <a:lstStyle/>
          <a:p>
            <a:fld id="{F93199CD-3E1B-4AE6-990F-76F925F5EA9F}" type="slidenum">
              <a:rPr lang="en-US" smtClean="0"/>
              <a:t>6</a:t>
            </a:fld>
            <a:endParaRPr lang="en-US"/>
          </a:p>
        </p:txBody>
      </p:sp>
    </p:spTree>
    <p:extLst>
      <p:ext uri="{BB962C8B-B14F-4D97-AF65-F5344CB8AC3E}">
        <p14:creationId xmlns:p14="http://schemas.microsoft.com/office/powerpoint/2010/main" val="4258422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https://x.com/MatthewBerman/status/1870189248923742693</a:t>
            </a:r>
          </a:p>
        </p:txBody>
      </p:sp>
      <p:sp>
        <p:nvSpPr>
          <p:cNvPr id="4" name="Slide Number Placeholder 3"/>
          <p:cNvSpPr>
            <a:spLocks noGrp="1"/>
          </p:cNvSpPr>
          <p:nvPr>
            <p:ph type="sldNum" sz="quarter" idx="5"/>
          </p:nvPr>
        </p:nvSpPr>
        <p:spPr/>
        <p:txBody>
          <a:bodyPr/>
          <a:lstStyle/>
          <a:p>
            <a:fld id="{F93199CD-3E1B-4AE6-990F-76F925F5EA9F}" type="slidenum">
              <a:rPr lang="en-US" smtClean="0"/>
              <a:t>7</a:t>
            </a:fld>
            <a:endParaRPr lang="en-US"/>
          </a:p>
        </p:txBody>
      </p:sp>
    </p:spTree>
    <p:extLst>
      <p:ext uri="{BB962C8B-B14F-4D97-AF65-F5344CB8AC3E}">
        <p14:creationId xmlns:p14="http://schemas.microsoft.com/office/powerpoint/2010/main" val="871546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https://www.youtube.com/watch?v=Kzf-tL8zyfo&amp;pp=ygUNb3BlbmFpIG8zIGFnaQ%3D%3D</a:t>
            </a:r>
          </a:p>
          <a:p>
            <a:r>
              <a:rPr lang="en-US" dirty="0"/>
              <a:t>https://www.youtube.com/watch?v=T7Kx1jLspfc&amp;pp=ygUNb3BlbmFpIG8zIGFnaQ%3D%3D</a:t>
            </a:r>
          </a:p>
        </p:txBody>
      </p:sp>
      <p:sp>
        <p:nvSpPr>
          <p:cNvPr id="4" name="Slide Number Placeholder 3"/>
          <p:cNvSpPr>
            <a:spLocks noGrp="1"/>
          </p:cNvSpPr>
          <p:nvPr>
            <p:ph type="sldNum" sz="quarter" idx="5"/>
          </p:nvPr>
        </p:nvSpPr>
        <p:spPr/>
        <p:txBody>
          <a:bodyPr/>
          <a:lstStyle/>
          <a:p>
            <a:fld id="{F93199CD-3E1B-4AE6-990F-76F925F5EA9F}" type="slidenum">
              <a:rPr lang="en-US" smtClean="0"/>
              <a:t>8</a:t>
            </a:fld>
            <a:endParaRPr lang="en-US"/>
          </a:p>
        </p:txBody>
      </p:sp>
    </p:spTree>
    <p:extLst>
      <p:ext uri="{BB962C8B-B14F-4D97-AF65-F5344CB8AC3E}">
        <p14:creationId xmlns:p14="http://schemas.microsoft.com/office/powerpoint/2010/main" val="759783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https://x.com/FinanceLancelot/status/1870365296671744474</a:t>
            </a:r>
          </a:p>
        </p:txBody>
      </p:sp>
      <p:sp>
        <p:nvSpPr>
          <p:cNvPr id="4" name="Slide Number Placeholder 3"/>
          <p:cNvSpPr>
            <a:spLocks noGrp="1"/>
          </p:cNvSpPr>
          <p:nvPr>
            <p:ph type="sldNum" sz="quarter" idx="5"/>
          </p:nvPr>
        </p:nvSpPr>
        <p:spPr/>
        <p:txBody>
          <a:bodyPr/>
          <a:lstStyle/>
          <a:p>
            <a:fld id="{F93199CD-3E1B-4AE6-990F-76F925F5EA9F}" type="slidenum">
              <a:rPr lang="en-US" smtClean="0"/>
              <a:t>9</a:t>
            </a:fld>
            <a:endParaRPr lang="en-US"/>
          </a:p>
        </p:txBody>
      </p:sp>
    </p:spTree>
    <p:extLst>
      <p:ext uri="{BB962C8B-B14F-4D97-AF65-F5344CB8AC3E}">
        <p14:creationId xmlns:p14="http://schemas.microsoft.com/office/powerpoint/2010/main" val="2068503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https://x.com/omarsar0/status/1870444425375309902</a:t>
            </a:r>
          </a:p>
        </p:txBody>
      </p:sp>
      <p:sp>
        <p:nvSpPr>
          <p:cNvPr id="4" name="Slide Number Placeholder 3"/>
          <p:cNvSpPr>
            <a:spLocks noGrp="1"/>
          </p:cNvSpPr>
          <p:nvPr>
            <p:ph type="sldNum" sz="quarter" idx="5"/>
          </p:nvPr>
        </p:nvSpPr>
        <p:spPr/>
        <p:txBody>
          <a:bodyPr/>
          <a:lstStyle/>
          <a:p>
            <a:fld id="{F93199CD-3E1B-4AE6-990F-76F925F5EA9F}" type="slidenum">
              <a:rPr lang="en-US" smtClean="0"/>
              <a:t>10</a:t>
            </a:fld>
            <a:endParaRPr lang="en-US"/>
          </a:p>
        </p:txBody>
      </p:sp>
    </p:spTree>
    <p:extLst>
      <p:ext uri="{BB962C8B-B14F-4D97-AF65-F5344CB8AC3E}">
        <p14:creationId xmlns:p14="http://schemas.microsoft.com/office/powerpoint/2010/main" val="31364015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12/20/2024</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12/20/2024</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12/20/2024</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12/20/2024</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12/20/2024</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12/20/2024</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12/20/2024</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12/20/2024</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12/20/2024</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12/20/2024</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12/20/2024</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What We Know About</a:t>
            </a:r>
            <a:br>
              <a:rPr lang="en-US" dirty="0"/>
            </a:br>
            <a:r>
              <a:rPr lang="en-US" dirty="0"/>
              <a:t>OpenAI o3</a:t>
            </a:r>
          </a:p>
        </p:txBody>
      </p:sp>
      <p:sp>
        <p:nvSpPr>
          <p:cNvPr id="4" name="Subtitle 3"/>
          <p:cNvSpPr>
            <a:spLocks noGrp="1"/>
          </p:cNvSpPr>
          <p:nvPr>
            <p:ph type="subTitle" idx="1"/>
          </p:nvPr>
        </p:nvSpPr>
        <p:spPr/>
        <p:txBody>
          <a:bodyPr/>
          <a:lstStyle/>
          <a:p>
            <a:r>
              <a:rPr lang="it-IT" dirty="0"/>
              <a:t>So far...</a:t>
            </a:r>
          </a:p>
        </p:txBody>
      </p:sp>
      <p:pic>
        <p:nvPicPr>
          <p:cNvPr id="5" name="Picture 4">
            <a:extLst>
              <a:ext uri="{FF2B5EF4-FFF2-40B4-BE49-F238E27FC236}">
                <a16:creationId xmlns:a16="http://schemas.microsoft.com/office/drawing/2014/main" id="{8CB40B84-6D56-80FE-16DE-56C544A195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45625" y="4114800"/>
            <a:ext cx="2743200" cy="2743200"/>
          </a:xfrm>
          <a:prstGeom prst="rect">
            <a:avLst/>
          </a:prstGeom>
        </p:spPr>
      </p:pic>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25DB38-D435-6104-96B8-B306FB6313EB}"/>
              </a:ext>
            </a:extLst>
          </p:cNvPr>
          <p:cNvPicPr>
            <a:picLocks noChangeAspect="1"/>
          </p:cNvPicPr>
          <p:nvPr/>
        </p:nvPicPr>
        <p:blipFill>
          <a:blip r:embed="rId3"/>
          <a:stretch>
            <a:fillRect/>
          </a:stretch>
        </p:blipFill>
        <p:spPr>
          <a:xfrm>
            <a:off x="1674812" y="185147"/>
            <a:ext cx="8839200" cy="6487707"/>
          </a:xfrm>
          <a:prstGeom prst="rect">
            <a:avLst/>
          </a:prstGeom>
        </p:spPr>
      </p:pic>
    </p:spTree>
    <p:extLst>
      <p:ext uri="{BB962C8B-B14F-4D97-AF65-F5344CB8AC3E}">
        <p14:creationId xmlns:p14="http://schemas.microsoft.com/office/powerpoint/2010/main" val="3062622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1BC5E-6F66-604E-4769-370F71099858}"/>
              </a:ext>
            </a:extLst>
          </p:cNvPr>
          <p:cNvSpPr>
            <a:spLocks noGrp="1"/>
          </p:cNvSpPr>
          <p:nvPr>
            <p:ph type="title"/>
          </p:nvPr>
        </p:nvSpPr>
        <p:spPr/>
        <p:txBody>
          <a:bodyPr/>
          <a:lstStyle/>
          <a:p>
            <a:r>
              <a:rPr lang="en-US" dirty="0"/>
              <a:t>TL:DR</a:t>
            </a:r>
          </a:p>
        </p:txBody>
      </p:sp>
      <p:sp>
        <p:nvSpPr>
          <p:cNvPr id="3" name="Content Placeholder 2">
            <a:extLst>
              <a:ext uri="{FF2B5EF4-FFF2-40B4-BE49-F238E27FC236}">
                <a16:creationId xmlns:a16="http://schemas.microsoft.com/office/drawing/2014/main" id="{957C5C61-EF11-120E-9A51-DBBD9FE60E0C}"/>
              </a:ext>
            </a:extLst>
          </p:cNvPr>
          <p:cNvSpPr>
            <a:spLocks noGrp="1"/>
          </p:cNvSpPr>
          <p:nvPr>
            <p:ph idx="1"/>
          </p:nvPr>
        </p:nvSpPr>
        <p:spPr>
          <a:xfrm>
            <a:off x="1522413" y="1904999"/>
            <a:ext cx="9134391" cy="4724401"/>
          </a:xfrm>
        </p:spPr>
        <p:txBody>
          <a:bodyPr>
            <a:normAutofit fontScale="92500" lnSpcReduction="20000"/>
          </a:bodyPr>
          <a:lstStyle/>
          <a:p>
            <a:r>
              <a:rPr lang="en-US" sz="2800" dirty="0"/>
              <a:t>Two Models</a:t>
            </a:r>
          </a:p>
          <a:p>
            <a:pPr lvl="1"/>
            <a:r>
              <a:rPr lang="en-US" sz="2400" dirty="0"/>
              <a:t>o3</a:t>
            </a:r>
          </a:p>
          <a:p>
            <a:pPr lvl="1"/>
            <a:r>
              <a:rPr lang="en-US" sz="2400" dirty="0"/>
              <a:t>o3-mini</a:t>
            </a:r>
          </a:p>
          <a:p>
            <a:endParaRPr lang="en-US" sz="2800" dirty="0"/>
          </a:p>
          <a:p>
            <a:r>
              <a:rPr lang="en-US" sz="2800" dirty="0"/>
              <a:t>Availability</a:t>
            </a:r>
          </a:p>
          <a:p>
            <a:pPr lvl="1"/>
            <a:r>
              <a:rPr lang="en-US" sz="2400" dirty="0"/>
              <a:t>Safety testing today with o3-mini </a:t>
            </a:r>
          </a:p>
          <a:p>
            <a:pPr lvl="2"/>
            <a:r>
              <a:rPr lang="en-US" sz="2000" dirty="0"/>
              <a:t>Only for safety researchers</a:t>
            </a:r>
          </a:p>
          <a:p>
            <a:pPr lvl="2"/>
            <a:r>
              <a:rPr lang="en-US" sz="2000" dirty="0"/>
              <a:t>Must be apply for approval </a:t>
            </a:r>
          </a:p>
          <a:p>
            <a:pPr lvl="1"/>
            <a:r>
              <a:rPr lang="en-US" sz="2400" dirty="0"/>
              <a:t>General availability in Jan or Feb</a:t>
            </a:r>
          </a:p>
          <a:p>
            <a:endParaRPr lang="en-US" sz="2800" dirty="0"/>
          </a:p>
          <a:p>
            <a:r>
              <a:rPr lang="en-US" sz="2800" dirty="0"/>
              <a:t>Is it AGI? NO</a:t>
            </a:r>
          </a:p>
        </p:txBody>
      </p:sp>
    </p:spTree>
    <p:extLst>
      <p:ext uri="{BB962C8B-B14F-4D97-AF65-F5344CB8AC3E}">
        <p14:creationId xmlns:p14="http://schemas.microsoft.com/office/powerpoint/2010/main" val="2216534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D8E708A-75C6-7390-8FD4-09172CEC3510}"/>
              </a:ext>
            </a:extLst>
          </p:cNvPr>
          <p:cNvPicPr>
            <a:picLocks noChangeAspect="1"/>
          </p:cNvPicPr>
          <p:nvPr/>
        </p:nvPicPr>
        <p:blipFill>
          <a:blip r:embed="rId3"/>
          <a:stretch>
            <a:fillRect/>
          </a:stretch>
        </p:blipFill>
        <p:spPr>
          <a:xfrm>
            <a:off x="1932015" y="2398365"/>
            <a:ext cx="8324795" cy="2061270"/>
          </a:xfrm>
          <a:prstGeom prst="rect">
            <a:avLst/>
          </a:prstGeom>
        </p:spPr>
      </p:pic>
    </p:spTree>
    <p:extLst>
      <p:ext uri="{BB962C8B-B14F-4D97-AF65-F5344CB8AC3E}">
        <p14:creationId xmlns:p14="http://schemas.microsoft.com/office/powerpoint/2010/main" val="1415857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46DA5E-BA04-0AEE-D448-11B4ED75A2B1}"/>
              </a:ext>
            </a:extLst>
          </p:cNvPr>
          <p:cNvPicPr>
            <a:picLocks noChangeAspect="1"/>
          </p:cNvPicPr>
          <p:nvPr/>
        </p:nvPicPr>
        <p:blipFill>
          <a:blip r:embed="rId3"/>
          <a:stretch>
            <a:fillRect/>
          </a:stretch>
        </p:blipFill>
        <p:spPr>
          <a:xfrm>
            <a:off x="985550" y="1704935"/>
            <a:ext cx="10217725" cy="3448131"/>
          </a:xfrm>
          <a:prstGeom prst="rect">
            <a:avLst/>
          </a:prstGeom>
        </p:spPr>
      </p:pic>
    </p:spTree>
    <p:extLst>
      <p:ext uri="{BB962C8B-B14F-4D97-AF65-F5344CB8AC3E}">
        <p14:creationId xmlns:p14="http://schemas.microsoft.com/office/powerpoint/2010/main" val="182026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C3BC16-386F-7F1D-05E9-C00DBB19F857}"/>
              </a:ext>
            </a:extLst>
          </p:cNvPr>
          <p:cNvPicPr>
            <a:picLocks noChangeAspect="1"/>
          </p:cNvPicPr>
          <p:nvPr/>
        </p:nvPicPr>
        <p:blipFill>
          <a:blip r:embed="rId3"/>
          <a:stretch>
            <a:fillRect/>
          </a:stretch>
        </p:blipFill>
        <p:spPr>
          <a:xfrm>
            <a:off x="1282190" y="81905"/>
            <a:ext cx="9624445" cy="6694190"/>
          </a:xfrm>
          <a:prstGeom prst="rect">
            <a:avLst/>
          </a:prstGeom>
        </p:spPr>
      </p:pic>
    </p:spTree>
    <p:extLst>
      <p:ext uri="{BB962C8B-B14F-4D97-AF65-F5344CB8AC3E}">
        <p14:creationId xmlns:p14="http://schemas.microsoft.com/office/powerpoint/2010/main" val="314483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D1A1E6-EFD5-D74B-AC5F-9FF6E9035DDB}"/>
              </a:ext>
            </a:extLst>
          </p:cNvPr>
          <p:cNvPicPr>
            <a:picLocks noChangeAspect="1"/>
          </p:cNvPicPr>
          <p:nvPr/>
        </p:nvPicPr>
        <p:blipFill>
          <a:blip r:embed="rId3"/>
          <a:stretch>
            <a:fillRect/>
          </a:stretch>
        </p:blipFill>
        <p:spPr>
          <a:xfrm>
            <a:off x="2164077" y="0"/>
            <a:ext cx="7860669" cy="6858000"/>
          </a:xfrm>
          <a:prstGeom prst="rect">
            <a:avLst/>
          </a:prstGeom>
        </p:spPr>
      </p:pic>
    </p:spTree>
    <p:extLst>
      <p:ext uri="{BB962C8B-B14F-4D97-AF65-F5344CB8AC3E}">
        <p14:creationId xmlns:p14="http://schemas.microsoft.com/office/powerpoint/2010/main" val="3325296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68D229-35B1-DBFE-A218-5DE6102453E7}"/>
              </a:ext>
            </a:extLst>
          </p:cNvPr>
          <p:cNvPicPr>
            <a:picLocks noChangeAspect="1"/>
          </p:cNvPicPr>
          <p:nvPr/>
        </p:nvPicPr>
        <p:blipFill>
          <a:blip r:embed="rId3"/>
          <a:stretch>
            <a:fillRect/>
          </a:stretch>
        </p:blipFill>
        <p:spPr>
          <a:xfrm>
            <a:off x="1987314" y="114105"/>
            <a:ext cx="8214197" cy="6629790"/>
          </a:xfrm>
          <a:prstGeom prst="rect">
            <a:avLst/>
          </a:prstGeom>
        </p:spPr>
      </p:pic>
    </p:spTree>
    <p:extLst>
      <p:ext uri="{BB962C8B-B14F-4D97-AF65-F5344CB8AC3E}">
        <p14:creationId xmlns:p14="http://schemas.microsoft.com/office/powerpoint/2010/main" val="3526877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39712A-0F41-39AE-BD32-64165D208B01}"/>
              </a:ext>
            </a:extLst>
          </p:cNvPr>
          <p:cNvPicPr>
            <a:picLocks noChangeAspect="1"/>
          </p:cNvPicPr>
          <p:nvPr/>
        </p:nvPicPr>
        <p:blipFill>
          <a:blip r:embed="rId3"/>
          <a:stretch>
            <a:fillRect/>
          </a:stretch>
        </p:blipFill>
        <p:spPr>
          <a:xfrm>
            <a:off x="189706" y="2113595"/>
            <a:ext cx="11809413" cy="2630810"/>
          </a:xfrm>
          <a:prstGeom prst="rect">
            <a:avLst/>
          </a:prstGeom>
        </p:spPr>
      </p:pic>
    </p:spTree>
    <p:extLst>
      <p:ext uri="{BB962C8B-B14F-4D97-AF65-F5344CB8AC3E}">
        <p14:creationId xmlns:p14="http://schemas.microsoft.com/office/powerpoint/2010/main" val="2912561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C9B4B4-D636-47DA-4401-8193EE3C7636}"/>
              </a:ext>
            </a:extLst>
          </p:cNvPr>
          <p:cNvPicPr>
            <a:picLocks noChangeAspect="1"/>
          </p:cNvPicPr>
          <p:nvPr/>
        </p:nvPicPr>
        <p:blipFill>
          <a:blip r:embed="rId3"/>
          <a:stretch>
            <a:fillRect/>
          </a:stretch>
        </p:blipFill>
        <p:spPr>
          <a:xfrm>
            <a:off x="657372" y="0"/>
            <a:ext cx="10874080" cy="6858000"/>
          </a:xfrm>
          <a:prstGeom prst="rect">
            <a:avLst/>
          </a:prstGeom>
        </p:spPr>
      </p:pic>
    </p:spTree>
    <p:extLst>
      <p:ext uri="{BB962C8B-B14F-4D97-AF65-F5344CB8AC3E}">
        <p14:creationId xmlns:p14="http://schemas.microsoft.com/office/powerpoint/2010/main" val="70324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E22981-E480-BF19-739D-7FD928CE15FF}"/>
              </a:ext>
            </a:extLst>
          </p:cNvPr>
          <p:cNvPicPr>
            <a:picLocks noChangeAspect="1"/>
          </p:cNvPicPr>
          <p:nvPr/>
        </p:nvPicPr>
        <p:blipFill>
          <a:blip r:embed="rId3"/>
          <a:stretch>
            <a:fillRect/>
          </a:stretch>
        </p:blipFill>
        <p:spPr>
          <a:xfrm>
            <a:off x="792811" y="220755"/>
            <a:ext cx="10603203" cy="6416490"/>
          </a:xfrm>
          <a:prstGeom prst="rect">
            <a:avLst/>
          </a:prstGeom>
        </p:spPr>
      </p:pic>
    </p:spTree>
    <p:extLst>
      <p:ext uri="{BB962C8B-B14F-4D97-AF65-F5344CB8AC3E}">
        <p14:creationId xmlns:p14="http://schemas.microsoft.com/office/powerpoint/2010/main" val="2083121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9EAA06-78C0-D6D0-BDB5-9E771DC9B577}"/>
              </a:ext>
            </a:extLst>
          </p:cNvPr>
          <p:cNvPicPr>
            <a:picLocks noChangeAspect="1"/>
          </p:cNvPicPr>
          <p:nvPr/>
        </p:nvPicPr>
        <p:blipFill>
          <a:blip r:embed="rId3"/>
          <a:stretch>
            <a:fillRect/>
          </a:stretch>
        </p:blipFill>
        <p:spPr>
          <a:xfrm>
            <a:off x="678770" y="381000"/>
            <a:ext cx="11102066" cy="6248400"/>
          </a:xfrm>
          <a:prstGeom prst="rect">
            <a:avLst/>
          </a:prstGeom>
        </p:spPr>
      </p:pic>
    </p:spTree>
    <p:extLst>
      <p:ext uri="{BB962C8B-B14F-4D97-AF65-F5344CB8AC3E}">
        <p14:creationId xmlns:p14="http://schemas.microsoft.com/office/powerpoint/2010/main" val="2583110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39B9BF-FF4F-5CC2-541F-5B0410558368}"/>
              </a:ext>
            </a:extLst>
          </p:cNvPr>
          <p:cNvPicPr>
            <a:picLocks noChangeAspect="1"/>
          </p:cNvPicPr>
          <p:nvPr/>
        </p:nvPicPr>
        <p:blipFill>
          <a:blip r:embed="rId2"/>
          <a:stretch>
            <a:fillRect/>
          </a:stretch>
        </p:blipFill>
        <p:spPr>
          <a:xfrm>
            <a:off x="0" y="414134"/>
            <a:ext cx="12188825" cy="6029731"/>
          </a:xfrm>
          <a:prstGeom prst="rect">
            <a:avLst/>
          </a:prstGeom>
        </p:spPr>
      </p:pic>
    </p:spTree>
    <p:extLst>
      <p:ext uri="{BB962C8B-B14F-4D97-AF65-F5344CB8AC3E}">
        <p14:creationId xmlns:p14="http://schemas.microsoft.com/office/powerpoint/2010/main" val="303490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F8E52E-9316-33AB-0CE7-152FE2DBF343}"/>
              </a:ext>
            </a:extLst>
          </p:cNvPr>
          <p:cNvPicPr>
            <a:picLocks noChangeAspect="1"/>
          </p:cNvPicPr>
          <p:nvPr/>
        </p:nvPicPr>
        <p:blipFill>
          <a:blip r:embed="rId3"/>
          <a:stretch>
            <a:fillRect/>
          </a:stretch>
        </p:blipFill>
        <p:spPr>
          <a:xfrm>
            <a:off x="3041756" y="38100"/>
            <a:ext cx="6105312" cy="6781800"/>
          </a:xfrm>
          <a:prstGeom prst="rect">
            <a:avLst/>
          </a:prstGeom>
        </p:spPr>
      </p:pic>
    </p:spTree>
    <p:extLst>
      <p:ext uri="{BB962C8B-B14F-4D97-AF65-F5344CB8AC3E}">
        <p14:creationId xmlns:p14="http://schemas.microsoft.com/office/powerpoint/2010/main" val="241344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4D8D62-4BE3-763C-3DDB-9F23BA27E202}"/>
              </a:ext>
            </a:extLst>
          </p:cNvPr>
          <p:cNvPicPr>
            <a:picLocks noChangeAspect="1"/>
          </p:cNvPicPr>
          <p:nvPr/>
        </p:nvPicPr>
        <p:blipFill>
          <a:blip r:embed="rId3"/>
          <a:stretch>
            <a:fillRect/>
          </a:stretch>
        </p:blipFill>
        <p:spPr>
          <a:xfrm>
            <a:off x="191675" y="76058"/>
            <a:ext cx="11805475" cy="6705884"/>
          </a:xfrm>
          <a:prstGeom prst="rect">
            <a:avLst/>
          </a:prstGeom>
        </p:spPr>
      </p:pic>
    </p:spTree>
    <p:extLst>
      <p:ext uri="{BB962C8B-B14F-4D97-AF65-F5344CB8AC3E}">
        <p14:creationId xmlns:p14="http://schemas.microsoft.com/office/powerpoint/2010/main" val="1127310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F89761-E6D5-CF6A-7C38-67274DBC9746}"/>
              </a:ext>
            </a:extLst>
          </p:cNvPr>
          <p:cNvPicPr>
            <a:picLocks noChangeAspect="1"/>
          </p:cNvPicPr>
          <p:nvPr/>
        </p:nvPicPr>
        <p:blipFill>
          <a:blip r:embed="rId3"/>
          <a:stretch>
            <a:fillRect/>
          </a:stretch>
        </p:blipFill>
        <p:spPr>
          <a:xfrm>
            <a:off x="2467117" y="104636"/>
            <a:ext cx="7254590" cy="6648729"/>
          </a:xfrm>
          <a:prstGeom prst="rect">
            <a:avLst/>
          </a:prstGeom>
        </p:spPr>
      </p:pic>
    </p:spTree>
    <p:extLst>
      <p:ext uri="{BB962C8B-B14F-4D97-AF65-F5344CB8AC3E}">
        <p14:creationId xmlns:p14="http://schemas.microsoft.com/office/powerpoint/2010/main" val="872889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95E795-DCA0-C094-BDFA-E3506B0021FE}"/>
              </a:ext>
            </a:extLst>
          </p:cNvPr>
          <p:cNvPicPr>
            <a:picLocks noChangeAspect="1"/>
          </p:cNvPicPr>
          <p:nvPr/>
        </p:nvPicPr>
        <p:blipFill>
          <a:blip r:embed="rId2"/>
          <a:stretch>
            <a:fillRect/>
          </a:stretch>
        </p:blipFill>
        <p:spPr>
          <a:xfrm>
            <a:off x="0" y="697146"/>
            <a:ext cx="12188825" cy="5463708"/>
          </a:xfrm>
          <a:prstGeom prst="rect">
            <a:avLst/>
          </a:prstGeom>
        </p:spPr>
      </p:pic>
    </p:spTree>
    <p:extLst>
      <p:ext uri="{BB962C8B-B14F-4D97-AF65-F5344CB8AC3E}">
        <p14:creationId xmlns:p14="http://schemas.microsoft.com/office/powerpoint/2010/main" val="360187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851DCD-08C3-5AD2-92C9-609207051753}"/>
              </a:ext>
            </a:extLst>
          </p:cNvPr>
          <p:cNvPicPr>
            <a:picLocks noChangeAspect="1"/>
          </p:cNvPicPr>
          <p:nvPr/>
        </p:nvPicPr>
        <p:blipFill>
          <a:blip r:embed="rId3"/>
          <a:stretch>
            <a:fillRect/>
          </a:stretch>
        </p:blipFill>
        <p:spPr>
          <a:xfrm>
            <a:off x="1601005" y="140761"/>
            <a:ext cx="8986814" cy="6576478"/>
          </a:xfrm>
          <a:prstGeom prst="rect">
            <a:avLst/>
          </a:prstGeom>
        </p:spPr>
      </p:pic>
    </p:spTree>
    <p:extLst>
      <p:ext uri="{BB962C8B-B14F-4D97-AF65-F5344CB8AC3E}">
        <p14:creationId xmlns:p14="http://schemas.microsoft.com/office/powerpoint/2010/main" val="3036490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526E7C-4EDF-A8FE-D628-8E8B1500BED1}"/>
              </a:ext>
            </a:extLst>
          </p:cNvPr>
          <p:cNvPicPr>
            <a:picLocks noChangeAspect="1"/>
          </p:cNvPicPr>
          <p:nvPr/>
        </p:nvPicPr>
        <p:blipFill>
          <a:blip r:embed="rId2"/>
          <a:stretch>
            <a:fillRect/>
          </a:stretch>
        </p:blipFill>
        <p:spPr>
          <a:xfrm>
            <a:off x="2111879" y="105613"/>
            <a:ext cx="7965067" cy="6646774"/>
          </a:xfrm>
          <a:prstGeom prst="rect">
            <a:avLst/>
          </a:prstGeom>
        </p:spPr>
      </p:pic>
    </p:spTree>
    <p:extLst>
      <p:ext uri="{BB962C8B-B14F-4D97-AF65-F5344CB8AC3E}">
        <p14:creationId xmlns:p14="http://schemas.microsoft.com/office/powerpoint/2010/main" val="4038851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BE8393-5BA6-5BA6-2C2C-FC364AC9BD19}"/>
              </a:ext>
            </a:extLst>
          </p:cNvPr>
          <p:cNvPicPr>
            <a:picLocks noChangeAspect="1"/>
          </p:cNvPicPr>
          <p:nvPr/>
        </p:nvPicPr>
        <p:blipFill>
          <a:blip r:embed="rId3"/>
          <a:stretch>
            <a:fillRect/>
          </a:stretch>
        </p:blipFill>
        <p:spPr>
          <a:xfrm>
            <a:off x="2436812" y="55437"/>
            <a:ext cx="7315200" cy="6747126"/>
          </a:xfrm>
          <a:prstGeom prst="rect">
            <a:avLst/>
          </a:prstGeom>
        </p:spPr>
      </p:pic>
    </p:spTree>
    <p:extLst>
      <p:ext uri="{BB962C8B-B14F-4D97-AF65-F5344CB8AC3E}">
        <p14:creationId xmlns:p14="http://schemas.microsoft.com/office/powerpoint/2010/main" val="3912982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BD2197-B986-258F-F452-C22F56751EC9}"/>
              </a:ext>
            </a:extLst>
          </p:cNvPr>
          <p:cNvPicPr>
            <a:picLocks noChangeAspect="1"/>
          </p:cNvPicPr>
          <p:nvPr/>
        </p:nvPicPr>
        <p:blipFill>
          <a:blip r:embed="rId3"/>
          <a:stretch>
            <a:fillRect/>
          </a:stretch>
        </p:blipFill>
        <p:spPr>
          <a:xfrm>
            <a:off x="2894012" y="146427"/>
            <a:ext cx="6477000" cy="6643301"/>
          </a:xfrm>
          <a:prstGeom prst="rect">
            <a:avLst/>
          </a:prstGeom>
        </p:spPr>
      </p:pic>
    </p:spTree>
    <p:extLst>
      <p:ext uri="{BB962C8B-B14F-4D97-AF65-F5344CB8AC3E}">
        <p14:creationId xmlns:p14="http://schemas.microsoft.com/office/powerpoint/2010/main" val="44350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992660-A45A-94E7-D108-1EF69D0346F6}"/>
              </a:ext>
            </a:extLst>
          </p:cNvPr>
          <p:cNvPicPr>
            <a:picLocks noChangeAspect="1"/>
          </p:cNvPicPr>
          <p:nvPr/>
        </p:nvPicPr>
        <p:blipFill>
          <a:blip r:embed="rId3"/>
          <a:stretch>
            <a:fillRect/>
          </a:stretch>
        </p:blipFill>
        <p:spPr>
          <a:xfrm>
            <a:off x="1198208" y="2324074"/>
            <a:ext cx="9792408" cy="2209853"/>
          </a:xfrm>
          <a:prstGeom prst="rect">
            <a:avLst/>
          </a:prstGeom>
        </p:spPr>
      </p:pic>
    </p:spTree>
    <p:extLst>
      <p:ext uri="{BB962C8B-B14F-4D97-AF65-F5344CB8AC3E}">
        <p14:creationId xmlns:p14="http://schemas.microsoft.com/office/powerpoint/2010/main" val="1249849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FAAFDF-77DD-D1CE-D58D-88F40B7D8FA1}"/>
              </a:ext>
            </a:extLst>
          </p:cNvPr>
          <p:cNvPicPr>
            <a:picLocks noChangeAspect="1"/>
          </p:cNvPicPr>
          <p:nvPr/>
        </p:nvPicPr>
        <p:blipFill>
          <a:blip r:embed="rId3"/>
          <a:stretch>
            <a:fillRect/>
          </a:stretch>
        </p:blipFill>
        <p:spPr>
          <a:xfrm>
            <a:off x="497348" y="2312646"/>
            <a:ext cx="11194128" cy="2232708"/>
          </a:xfrm>
          <a:prstGeom prst="rect">
            <a:avLst/>
          </a:prstGeom>
        </p:spPr>
      </p:pic>
    </p:spTree>
    <p:extLst>
      <p:ext uri="{BB962C8B-B14F-4D97-AF65-F5344CB8AC3E}">
        <p14:creationId xmlns:p14="http://schemas.microsoft.com/office/powerpoint/2010/main" val="522125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91B5D5-4F55-7440-9019-20B65D03AD5A}"/>
              </a:ext>
            </a:extLst>
          </p:cNvPr>
          <p:cNvPicPr>
            <a:picLocks noChangeAspect="1"/>
          </p:cNvPicPr>
          <p:nvPr/>
        </p:nvPicPr>
        <p:blipFill>
          <a:blip r:embed="rId3"/>
          <a:stretch>
            <a:fillRect/>
          </a:stretch>
        </p:blipFill>
        <p:spPr>
          <a:xfrm>
            <a:off x="690465" y="1489681"/>
            <a:ext cx="10807894" cy="3878639"/>
          </a:xfrm>
          <a:prstGeom prst="rect">
            <a:avLst/>
          </a:prstGeom>
        </p:spPr>
      </p:pic>
    </p:spTree>
    <p:extLst>
      <p:ext uri="{BB962C8B-B14F-4D97-AF65-F5344CB8AC3E}">
        <p14:creationId xmlns:p14="http://schemas.microsoft.com/office/powerpoint/2010/main" val="3376284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1C2256-1EB9-D866-186F-5ED51F0F42CC}"/>
              </a:ext>
            </a:extLst>
          </p:cNvPr>
          <p:cNvPicPr>
            <a:picLocks noChangeAspect="1"/>
          </p:cNvPicPr>
          <p:nvPr/>
        </p:nvPicPr>
        <p:blipFill>
          <a:blip r:embed="rId3"/>
          <a:stretch>
            <a:fillRect/>
          </a:stretch>
        </p:blipFill>
        <p:spPr>
          <a:xfrm>
            <a:off x="1903412" y="57326"/>
            <a:ext cx="8382000" cy="6743349"/>
          </a:xfrm>
          <a:prstGeom prst="rect">
            <a:avLst/>
          </a:prstGeom>
        </p:spPr>
      </p:pic>
    </p:spTree>
    <p:extLst>
      <p:ext uri="{BB962C8B-B14F-4D97-AF65-F5344CB8AC3E}">
        <p14:creationId xmlns:p14="http://schemas.microsoft.com/office/powerpoint/2010/main" val="365725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2889BB-CBC8-8058-C5E0-CBF37600ECE8}"/>
              </a:ext>
            </a:extLst>
          </p:cNvPr>
          <p:cNvPicPr>
            <a:picLocks noChangeAspect="1"/>
          </p:cNvPicPr>
          <p:nvPr/>
        </p:nvPicPr>
        <p:blipFill>
          <a:blip r:embed="rId3"/>
          <a:stretch>
            <a:fillRect/>
          </a:stretch>
        </p:blipFill>
        <p:spPr>
          <a:xfrm>
            <a:off x="1441450" y="76200"/>
            <a:ext cx="9301162" cy="6702169"/>
          </a:xfrm>
          <a:prstGeom prst="rect">
            <a:avLst/>
          </a:prstGeom>
        </p:spPr>
      </p:pic>
    </p:spTree>
    <p:extLst>
      <p:ext uri="{BB962C8B-B14F-4D97-AF65-F5344CB8AC3E}">
        <p14:creationId xmlns:p14="http://schemas.microsoft.com/office/powerpoint/2010/main" val="2413702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DA83C4-97CD-0867-140C-9FDAD56A5076}"/>
              </a:ext>
            </a:extLst>
          </p:cNvPr>
          <p:cNvPicPr>
            <a:picLocks noChangeAspect="1"/>
          </p:cNvPicPr>
          <p:nvPr/>
        </p:nvPicPr>
        <p:blipFill>
          <a:blip r:embed="rId2"/>
          <a:stretch>
            <a:fillRect/>
          </a:stretch>
        </p:blipFill>
        <p:spPr>
          <a:xfrm>
            <a:off x="-1" y="2362200"/>
            <a:ext cx="12188825" cy="3343595"/>
          </a:xfrm>
          <a:prstGeom prst="rect">
            <a:avLst/>
          </a:prstGeom>
        </p:spPr>
      </p:pic>
    </p:spTree>
    <p:extLst>
      <p:ext uri="{BB962C8B-B14F-4D97-AF65-F5344CB8AC3E}">
        <p14:creationId xmlns:p14="http://schemas.microsoft.com/office/powerpoint/2010/main" val="3281525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FA7116-C892-0EB6-B443-E81B7ACD8185}"/>
              </a:ext>
            </a:extLst>
          </p:cNvPr>
          <p:cNvPicPr>
            <a:picLocks noChangeAspect="1"/>
          </p:cNvPicPr>
          <p:nvPr/>
        </p:nvPicPr>
        <p:blipFill>
          <a:blip r:embed="rId2"/>
          <a:stretch>
            <a:fillRect/>
          </a:stretch>
        </p:blipFill>
        <p:spPr>
          <a:xfrm>
            <a:off x="0" y="130111"/>
            <a:ext cx="12188825" cy="6597777"/>
          </a:xfrm>
          <a:prstGeom prst="rect">
            <a:avLst/>
          </a:prstGeom>
        </p:spPr>
      </p:pic>
    </p:spTree>
    <p:extLst>
      <p:ext uri="{BB962C8B-B14F-4D97-AF65-F5344CB8AC3E}">
        <p14:creationId xmlns:p14="http://schemas.microsoft.com/office/powerpoint/2010/main" val="194475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CD1BB3-A3F7-ED0B-9D7E-88462041AB81}"/>
              </a:ext>
            </a:extLst>
          </p:cNvPr>
          <p:cNvPicPr>
            <a:picLocks noChangeAspect="1"/>
          </p:cNvPicPr>
          <p:nvPr/>
        </p:nvPicPr>
        <p:blipFill>
          <a:blip r:embed="rId3"/>
          <a:stretch>
            <a:fillRect/>
          </a:stretch>
        </p:blipFill>
        <p:spPr>
          <a:xfrm>
            <a:off x="4411" y="2260714"/>
            <a:ext cx="12180003" cy="2336572"/>
          </a:xfrm>
          <a:prstGeom prst="rect">
            <a:avLst/>
          </a:prstGeom>
        </p:spPr>
      </p:pic>
    </p:spTree>
    <p:extLst>
      <p:ext uri="{BB962C8B-B14F-4D97-AF65-F5344CB8AC3E}">
        <p14:creationId xmlns:p14="http://schemas.microsoft.com/office/powerpoint/2010/main" val="112831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776CC8-3995-A635-6EEB-01A680533EE6}"/>
              </a:ext>
            </a:extLst>
          </p:cNvPr>
          <p:cNvPicPr>
            <a:picLocks noChangeAspect="1"/>
          </p:cNvPicPr>
          <p:nvPr/>
        </p:nvPicPr>
        <p:blipFill>
          <a:blip r:embed="rId2"/>
          <a:stretch>
            <a:fillRect/>
          </a:stretch>
        </p:blipFill>
        <p:spPr>
          <a:xfrm>
            <a:off x="0" y="315369"/>
            <a:ext cx="12188825" cy="6227261"/>
          </a:xfrm>
          <a:prstGeom prst="rect">
            <a:avLst/>
          </a:prstGeom>
        </p:spPr>
      </p:pic>
      <p:cxnSp>
        <p:nvCxnSpPr>
          <p:cNvPr id="5" name="Straight Connector 4">
            <a:extLst>
              <a:ext uri="{FF2B5EF4-FFF2-40B4-BE49-F238E27FC236}">
                <a16:creationId xmlns:a16="http://schemas.microsoft.com/office/drawing/2014/main" id="{3CC892C2-5F69-4B9B-2351-6E7C561AE175}"/>
              </a:ext>
            </a:extLst>
          </p:cNvPr>
          <p:cNvCxnSpPr>
            <a:cxnSpLocks/>
          </p:cNvCxnSpPr>
          <p:nvPr/>
        </p:nvCxnSpPr>
        <p:spPr>
          <a:xfrm>
            <a:off x="1217612" y="1861066"/>
            <a:ext cx="1082040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D42DAB5-2D34-3BFB-AEAE-6FF11224CCF3}"/>
              </a:ext>
            </a:extLst>
          </p:cNvPr>
          <p:cNvSpPr txBox="1"/>
          <p:nvPr/>
        </p:nvSpPr>
        <p:spPr>
          <a:xfrm>
            <a:off x="227012" y="1524000"/>
            <a:ext cx="2162259" cy="646331"/>
          </a:xfrm>
          <a:prstGeom prst="rect">
            <a:avLst/>
          </a:prstGeom>
          <a:noFill/>
        </p:spPr>
        <p:txBody>
          <a:bodyPr wrap="none" rtlCol="0">
            <a:spAutoFit/>
          </a:bodyPr>
          <a:lstStyle/>
          <a:p>
            <a:r>
              <a:rPr lang="en-US" dirty="0">
                <a:solidFill>
                  <a:schemeClr val="accent4"/>
                </a:solidFill>
              </a:rPr>
              <a:t>         85%</a:t>
            </a:r>
          </a:p>
          <a:p>
            <a:r>
              <a:rPr lang="en-US" dirty="0">
                <a:solidFill>
                  <a:schemeClr val="accent4"/>
                </a:solidFill>
              </a:rPr>
              <a:t>Human Performance</a:t>
            </a:r>
          </a:p>
        </p:txBody>
      </p:sp>
    </p:spTree>
    <p:extLst>
      <p:ext uri="{BB962C8B-B14F-4D97-AF65-F5344CB8AC3E}">
        <p14:creationId xmlns:p14="http://schemas.microsoft.com/office/powerpoint/2010/main" val="1992708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2DB2FA-5789-F6DF-124B-C1095EED5B90}"/>
              </a:ext>
            </a:extLst>
          </p:cNvPr>
          <p:cNvPicPr>
            <a:picLocks noChangeAspect="1"/>
          </p:cNvPicPr>
          <p:nvPr/>
        </p:nvPicPr>
        <p:blipFill>
          <a:blip r:embed="rId3"/>
          <a:stretch>
            <a:fillRect/>
          </a:stretch>
        </p:blipFill>
        <p:spPr>
          <a:xfrm>
            <a:off x="190239" y="1209615"/>
            <a:ext cx="11808347" cy="4438771"/>
          </a:xfrm>
          <a:prstGeom prst="rect">
            <a:avLst/>
          </a:prstGeom>
        </p:spPr>
      </p:pic>
    </p:spTree>
    <p:extLst>
      <p:ext uri="{BB962C8B-B14F-4D97-AF65-F5344CB8AC3E}">
        <p14:creationId xmlns:p14="http://schemas.microsoft.com/office/powerpoint/2010/main" val="3983554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7C2D713-0EA1-C7EE-2A6F-71AA8D402958}"/>
              </a:ext>
            </a:extLst>
          </p:cNvPr>
          <p:cNvGrpSpPr/>
          <p:nvPr/>
        </p:nvGrpSpPr>
        <p:grpSpPr>
          <a:xfrm>
            <a:off x="93187" y="361796"/>
            <a:ext cx="12002451" cy="6134408"/>
            <a:chOff x="93187" y="152400"/>
            <a:chExt cx="12002451" cy="6134408"/>
          </a:xfrm>
        </p:grpSpPr>
        <p:pic>
          <p:nvPicPr>
            <p:cNvPr id="3" name="Picture 2">
              <a:extLst>
                <a:ext uri="{FF2B5EF4-FFF2-40B4-BE49-F238E27FC236}">
                  <a16:creationId xmlns:a16="http://schemas.microsoft.com/office/drawing/2014/main" id="{F4754422-0C7B-05A0-08C2-B50F1650C9F8}"/>
                </a:ext>
              </a:extLst>
            </p:cNvPr>
            <p:cNvPicPr>
              <a:picLocks noChangeAspect="1"/>
            </p:cNvPicPr>
            <p:nvPr/>
          </p:nvPicPr>
          <p:blipFill>
            <a:blip r:embed="rId3"/>
            <a:stretch>
              <a:fillRect/>
            </a:stretch>
          </p:blipFill>
          <p:spPr>
            <a:xfrm>
              <a:off x="993966" y="152400"/>
              <a:ext cx="10200893" cy="3505200"/>
            </a:xfrm>
            <a:prstGeom prst="rect">
              <a:avLst/>
            </a:prstGeom>
          </p:spPr>
        </p:pic>
        <p:pic>
          <p:nvPicPr>
            <p:cNvPr id="5" name="Picture 4">
              <a:extLst>
                <a:ext uri="{FF2B5EF4-FFF2-40B4-BE49-F238E27FC236}">
                  <a16:creationId xmlns:a16="http://schemas.microsoft.com/office/drawing/2014/main" id="{7E841BFE-71C3-BA42-89A1-79E4D0E80C22}"/>
                </a:ext>
              </a:extLst>
            </p:cNvPr>
            <p:cNvPicPr>
              <a:picLocks noChangeAspect="1"/>
            </p:cNvPicPr>
            <p:nvPr/>
          </p:nvPicPr>
          <p:blipFill>
            <a:blip r:embed="rId4"/>
            <a:stretch>
              <a:fillRect/>
            </a:stretch>
          </p:blipFill>
          <p:spPr>
            <a:xfrm>
              <a:off x="93187" y="3733800"/>
              <a:ext cx="12002451" cy="2553008"/>
            </a:xfrm>
            <a:prstGeom prst="rect">
              <a:avLst/>
            </a:prstGeom>
          </p:spPr>
        </p:pic>
      </p:grpSp>
    </p:spTree>
    <p:extLst>
      <p:ext uri="{BB962C8B-B14F-4D97-AF65-F5344CB8AC3E}">
        <p14:creationId xmlns:p14="http://schemas.microsoft.com/office/powerpoint/2010/main" val="2442502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04E4A1-3D69-FACF-73A0-6BB2793B6129}"/>
              </a:ext>
            </a:extLst>
          </p:cNvPr>
          <p:cNvPicPr>
            <a:picLocks noChangeAspect="1"/>
          </p:cNvPicPr>
          <p:nvPr/>
        </p:nvPicPr>
        <p:blipFill>
          <a:blip r:embed="rId2"/>
          <a:stretch>
            <a:fillRect/>
          </a:stretch>
        </p:blipFill>
        <p:spPr>
          <a:xfrm>
            <a:off x="489072" y="178898"/>
            <a:ext cx="11210680" cy="6500205"/>
          </a:xfrm>
          <a:prstGeom prst="rect">
            <a:avLst/>
          </a:prstGeom>
        </p:spPr>
      </p:pic>
    </p:spTree>
    <p:extLst>
      <p:ext uri="{BB962C8B-B14F-4D97-AF65-F5344CB8AC3E}">
        <p14:creationId xmlns:p14="http://schemas.microsoft.com/office/powerpoint/2010/main" val="161853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1CB93B-2FB4-D9B5-C0FE-F9EAB51C66AE}"/>
              </a:ext>
            </a:extLst>
          </p:cNvPr>
          <p:cNvPicPr>
            <a:picLocks noChangeAspect="1"/>
          </p:cNvPicPr>
          <p:nvPr/>
        </p:nvPicPr>
        <p:blipFill>
          <a:blip r:embed="rId3"/>
          <a:stretch>
            <a:fillRect/>
          </a:stretch>
        </p:blipFill>
        <p:spPr>
          <a:xfrm>
            <a:off x="356028" y="114300"/>
            <a:ext cx="11476768" cy="6629400"/>
          </a:xfrm>
          <a:prstGeom prst="rect">
            <a:avLst/>
          </a:prstGeom>
        </p:spPr>
      </p:pic>
    </p:spTree>
    <p:extLst>
      <p:ext uri="{BB962C8B-B14F-4D97-AF65-F5344CB8AC3E}">
        <p14:creationId xmlns:p14="http://schemas.microsoft.com/office/powerpoint/2010/main" val="447222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25BBF-6F62-5CE5-C1D5-FB6378DDAB7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FE5E79A-C77D-5E3F-0CFB-CF2E18BEC68F}"/>
              </a:ext>
            </a:extLst>
          </p:cNvPr>
          <p:cNvPicPr>
            <a:picLocks noChangeAspect="1"/>
          </p:cNvPicPr>
          <p:nvPr/>
        </p:nvPicPr>
        <p:blipFill>
          <a:blip r:embed="rId3"/>
          <a:stretch>
            <a:fillRect/>
          </a:stretch>
        </p:blipFill>
        <p:spPr>
          <a:xfrm>
            <a:off x="2436812" y="64604"/>
            <a:ext cx="7391400" cy="6798883"/>
          </a:xfrm>
          <a:prstGeom prst="rect">
            <a:avLst/>
          </a:prstGeom>
        </p:spPr>
      </p:pic>
    </p:spTree>
    <p:extLst>
      <p:ext uri="{BB962C8B-B14F-4D97-AF65-F5344CB8AC3E}">
        <p14:creationId xmlns:p14="http://schemas.microsoft.com/office/powerpoint/2010/main" val="292633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4E9E8E-625A-D625-D828-DFA08F07EBED}"/>
              </a:ext>
            </a:extLst>
          </p:cNvPr>
          <p:cNvPicPr>
            <a:picLocks noChangeAspect="1"/>
          </p:cNvPicPr>
          <p:nvPr/>
        </p:nvPicPr>
        <p:blipFill>
          <a:blip r:embed="rId3"/>
          <a:stretch>
            <a:fillRect/>
          </a:stretch>
        </p:blipFill>
        <p:spPr>
          <a:xfrm>
            <a:off x="581749" y="171260"/>
            <a:ext cx="11025326" cy="6515480"/>
          </a:xfrm>
          <a:prstGeom prst="rect">
            <a:avLst/>
          </a:prstGeom>
        </p:spPr>
      </p:pic>
    </p:spTree>
    <p:extLst>
      <p:ext uri="{BB962C8B-B14F-4D97-AF65-F5344CB8AC3E}">
        <p14:creationId xmlns:p14="http://schemas.microsoft.com/office/powerpoint/2010/main" val="238043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44419F-9A84-E799-6D9C-7A949FEBBBED}"/>
              </a:ext>
            </a:extLst>
          </p:cNvPr>
          <p:cNvPicPr>
            <a:picLocks noChangeAspect="1"/>
          </p:cNvPicPr>
          <p:nvPr/>
        </p:nvPicPr>
        <p:blipFill>
          <a:blip r:embed="rId3"/>
          <a:stretch>
            <a:fillRect/>
          </a:stretch>
        </p:blipFill>
        <p:spPr>
          <a:xfrm>
            <a:off x="370697" y="140784"/>
            <a:ext cx="11447430" cy="6576432"/>
          </a:xfrm>
          <a:prstGeom prst="rect">
            <a:avLst/>
          </a:prstGeom>
        </p:spPr>
      </p:pic>
    </p:spTree>
    <p:extLst>
      <p:ext uri="{BB962C8B-B14F-4D97-AF65-F5344CB8AC3E}">
        <p14:creationId xmlns:p14="http://schemas.microsoft.com/office/powerpoint/2010/main" val="3876581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375E0B-543F-0856-9A73-D8FD61E0E07A}"/>
              </a:ext>
            </a:extLst>
          </p:cNvPr>
          <p:cNvPicPr>
            <a:picLocks noChangeAspect="1"/>
          </p:cNvPicPr>
          <p:nvPr/>
        </p:nvPicPr>
        <p:blipFill>
          <a:blip r:embed="rId3"/>
          <a:stretch>
            <a:fillRect/>
          </a:stretch>
        </p:blipFill>
        <p:spPr>
          <a:xfrm>
            <a:off x="141675" y="1516277"/>
            <a:ext cx="11905474" cy="3825446"/>
          </a:xfrm>
          <a:prstGeom prst="rect">
            <a:avLst/>
          </a:prstGeom>
        </p:spPr>
      </p:pic>
    </p:spTree>
    <p:extLst>
      <p:ext uri="{BB962C8B-B14F-4D97-AF65-F5344CB8AC3E}">
        <p14:creationId xmlns:p14="http://schemas.microsoft.com/office/powerpoint/2010/main" val="719584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9B982D-FD22-4344-0869-0F3BE002253E}"/>
              </a:ext>
            </a:extLst>
          </p:cNvPr>
          <p:cNvPicPr>
            <a:picLocks noChangeAspect="1"/>
          </p:cNvPicPr>
          <p:nvPr/>
        </p:nvPicPr>
        <p:blipFill>
          <a:blip r:embed="rId3"/>
          <a:stretch>
            <a:fillRect/>
          </a:stretch>
        </p:blipFill>
        <p:spPr>
          <a:xfrm>
            <a:off x="377633" y="552346"/>
            <a:ext cx="11433559" cy="5753308"/>
          </a:xfrm>
          <a:prstGeom prst="rect">
            <a:avLst/>
          </a:prstGeom>
        </p:spPr>
      </p:pic>
    </p:spTree>
    <p:extLst>
      <p:ext uri="{BB962C8B-B14F-4D97-AF65-F5344CB8AC3E}">
        <p14:creationId xmlns:p14="http://schemas.microsoft.com/office/powerpoint/2010/main" val="466697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950498-E95B-1824-7E82-7CA4EF0D8670}"/>
              </a:ext>
            </a:extLst>
          </p:cNvPr>
          <p:cNvPicPr>
            <a:picLocks noChangeAspect="1"/>
          </p:cNvPicPr>
          <p:nvPr/>
        </p:nvPicPr>
        <p:blipFill>
          <a:blip r:embed="rId3"/>
          <a:stretch>
            <a:fillRect/>
          </a:stretch>
        </p:blipFill>
        <p:spPr>
          <a:xfrm>
            <a:off x="2527943" y="45427"/>
            <a:ext cx="7132938" cy="6767146"/>
          </a:xfrm>
          <a:prstGeom prst="rect">
            <a:avLst/>
          </a:prstGeom>
        </p:spPr>
      </p:pic>
    </p:spTree>
    <p:extLst>
      <p:ext uri="{BB962C8B-B14F-4D97-AF65-F5344CB8AC3E}">
        <p14:creationId xmlns:p14="http://schemas.microsoft.com/office/powerpoint/2010/main" val="3395532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4BD1DC-79E5-8844-8679-F61B6A76CE94}"/>
              </a:ext>
            </a:extLst>
          </p:cNvPr>
          <p:cNvPicPr>
            <a:picLocks noChangeAspect="1"/>
          </p:cNvPicPr>
          <p:nvPr/>
        </p:nvPicPr>
        <p:blipFill>
          <a:blip r:embed="rId3"/>
          <a:stretch>
            <a:fillRect/>
          </a:stretch>
        </p:blipFill>
        <p:spPr>
          <a:xfrm>
            <a:off x="106395" y="2013545"/>
            <a:ext cx="11976034" cy="2830910"/>
          </a:xfrm>
          <a:prstGeom prst="rect">
            <a:avLst/>
          </a:prstGeom>
        </p:spPr>
      </p:pic>
    </p:spTree>
    <p:extLst>
      <p:ext uri="{BB962C8B-B14F-4D97-AF65-F5344CB8AC3E}">
        <p14:creationId xmlns:p14="http://schemas.microsoft.com/office/powerpoint/2010/main" val="3046400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E91E7-9726-081F-0CBC-E94A4284313A}"/>
              </a:ext>
            </a:extLst>
          </p:cNvPr>
          <p:cNvSpPr>
            <a:spLocks noGrp="1"/>
          </p:cNvSpPr>
          <p:nvPr>
            <p:ph type="title"/>
          </p:nvPr>
        </p:nvSpPr>
        <p:spPr/>
        <p:txBody>
          <a:bodyPr/>
          <a:lstStyle/>
          <a:p>
            <a:r>
              <a:rPr lang="en-US" dirty="0"/>
              <a:t>o3-mini</a:t>
            </a:r>
          </a:p>
        </p:txBody>
      </p:sp>
      <p:sp>
        <p:nvSpPr>
          <p:cNvPr id="3" name="Content Placeholder 2">
            <a:extLst>
              <a:ext uri="{FF2B5EF4-FFF2-40B4-BE49-F238E27FC236}">
                <a16:creationId xmlns:a16="http://schemas.microsoft.com/office/drawing/2014/main" id="{D29F768E-E0D6-2501-07DF-8E16CDFB114D}"/>
              </a:ext>
            </a:extLst>
          </p:cNvPr>
          <p:cNvSpPr>
            <a:spLocks noGrp="1"/>
          </p:cNvSpPr>
          <p:nvPr>
            <p:ph idx="1"/>
          </p:nvPr>
        </p:nvSpPr>
        <p:spPr/>
        <p:txBody>
          <a:bodyPr/>
          <a:lstStyle/>
          <a:p>
            <a:r>
              <a:rPr lang="en-US" dirty="0"/>
              <a:t>Different Reasoning Efforts Available (thinking time)</a:t>
            </a:r>
          </a:p>
          <a:p>
            <a:pPr lvl="1"/>
            <a:r>
              <a:rPr lang="en-US" dirty="0"/>
              <a:t>Low</a:t>
            </a:r>
          </a:p>
          <a:p>
            <a:pPr lvl="1"/>
            <a:r>
              <a:rPr lang="en-US" dirty="0"/>
              <a:t>Medium</a:t>
            </a:r>
          </a:p>
          <a:p>
            <a:pPr lvl="1"/>
            <a:r>
              <a:rPr lang="en-US" dirty="0"/>
              <a:t>High</a:t>
            </a:r>
          </a:p>
          <a:p>
            <a:endParaRPr lang="en-US" dirty="0"/>
          </a:p>
          <a:p>
            <a:endParaRPr lang="en-US" dirty="0"/>
          </a:p>
        </p:txBody>
      </p:sp>
    </p:spTree>
    <p:extLst>
      <p:ext uri="{BB962C8B-B14F-4D97-AF65-F5344CB8AC3E}">
        <p14:creationId xmlns:p14="http://schemas.microsoft.com/office/powerpoint/2010/main" val="3436938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068C93-E4EC-D16A-EE8C-A7B12711BCE8}"/>
              </a:ext>
            </a:extLst>
          </p:cNvPr>
          <p:cNvPicPr>
            <a:picLocks noChangeAspect="1"/>
          </p:cNvPicPr>
          <p:nvPr/>
        </p:nvPicPr>
        <p:blipFill>
          <a:blip r:embed="rId2"/>
          <a:stretch>
            <a:fillRect/>
          </a:stretch>
        </p:blipFill>
        <p:spPr>
          <a:xfrm>
            <a:off x="0" y="1583069"/>
            <a:ext cx="12188825" cy="3691862"/>
          </a:xfrm>
          <a:prstGeom prst="rect">
            <a:avLst/>
          </a:prstGeom>
        </p:spPr>
      </p:pic>
    </p:spTree>
    <p:extLst>
      <p:ext uri="{BB962C8B-B14F-4D97-AF65-F5344CB8AC3E}">
        <p14:creationId xmlns:p14="http://schemas.microsoft.com/office/powerpoint/2010/main" val="1889465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38EBCF-FF29-2ABB-C06E-B3B505B38BA5}"/>
              </a:ext>
            </a:extLst>
          </p:cNvPr>
          <p:cNvPicPr>
            <a:picLocks noChangeAspect="1"/>
          </p:cNvPicPr>
          <p:nvPr/>
        </p:nvPicPr>
        <p:blipFill>
          <a:blip r:embed="rId2"/>
          <a:stretch>
            <a:fillRect/>
          </a:stretch>
        </p:blipFill>
        <p:spPr>
          <a:xfrm>
            <a:off x="0" y="1551715"/>
            <a:ext cx="12188825" cy="3754569"/>
          </a:xfrm>
          <a:prstGeom prst="rect">
            <a:avLst/>
          </a:prstGeom>
        </p:spPr>
      </p:pic>
    </p:spTree>
    <p:extLst>
      <p:ext uri="{BB962C8B-B14F-4D97-AF65-F5344CB8AC3E}">
        <p14:creationId xmlns:p14="http://schemas.microsoft.com/office/powerpoint/2010/main" val="593719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F878B5-5435-3FB6-F51F-DDDF84EBFF27}"/>
              </a:ext>
            </a:extLst>
          </p:cNvPr>
          <p:cNvPicPr>
            <a:picLocks noChangeAspect="1"/>
          </p:cNvPicPr>
          <p:nvPr/>
        </p:nvPicPr>
        <p:blipFill>
          <a:blip r:embed="rId3"/>
          <a:stretch>
            <a:fillRect/>
          </a:stretch>
        </p:blipFill>
        <p:spPr>
          <a:xfrm>
            <a:off x="1589075" y="228599"/>
            <a:ext cx="9001137" cy="6394025"/>
          </a:xfrm>
          <a:prstGeom prst="rect">
            <a:avLst/>
          </a:prstGeom>
        </p:spPr>
      </p:pic>
    </p:spTree>
    <p:extLst>
      <p:ext uri="{BB962C8B-B14F-4D97-AF65-F5344CB8AC3E}">
        <p14:creationId xmlns:p14="http://schemas.microsoft.com/office/powerpoint/2010/main" val="2910285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4B15C6-6FE6-ED75-A482-F2EA46B04862}"/>
              </a:ext>
            </a:extLst>
          </p:cNvPr>
          <p:cNvPicPr>
            <a:picLocks noChangeAspect="1"/>
          </p:cNvPicPr>
          <p:nvPr/>
        </p:nvPicPr>
        <p:blipFill>
          <a:blip r:embed="rId2"/>
          <a:stretch>
            <a:fillRect/>
          </a:stretch>
        </p:blipFill>
        <p:spPr>
          <a:xfrm>
            <a:off x="978213" y="0"/>
            <a:ext cx="10232399" cy="6858000"/>
          </a:xfrm>
          <a:prstGeom prst="rect">
            <a:avLst/>
          </a:prstGeom>
        </p:spPr>
      </p:pic>
    </p:spTree>
    <p:extLst>
      <p:ext uri="{BB962C8B-B14F-4D97-AF65-F5344CB8AC3E}">
        <p14:creationId xmlns:p14="http://schemas.microsoft.com/office/powerpoint/2010/main" val="1146370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1E1A5A-B751-3607-0F0B-449536928334}"/>
              </a:ext>
            </a:extLst>
          </p:cNvPr>
          <p:cNvPicPr>
            <a:picLocks noChangeAspect="1"/>
          </p:cNvPicPr>
          <p:nvPr/>
        </p:nvPicPr>
        <p:blipFill>
          <a:blip r:embed="rId2"/>
          <a:stretch>
            <a:fillRect/>
          </a:stretch>
        </p:blipFill>
        <p:spPr>
          <a:xfrm>
            <a:off x="961565" y="615210"/>
            <a:ext cx="10265694" cy="5627580"/>
          </a:xfrm>
          <a:prstGeom prst="rect">
            <a:avLst/>
          </a:prstGeom>
        </p:spPr>
      </p:pic>
    </p:spTree>
    <p:extLst>
      <p:ext uri="{BB962C8B-B14F-4D97-AF65-F5344CB8AC3E}">
        <p14:creationId xmlns:p14="http://schemas.microsoft.com/office/powerpoint/2010/main" val="2417901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B2D87-E372-C875-6E7A-9D190D379A24}"/>
              </a:ext>
            </a:extLst>
          </p:cNvPr>
          <p:cNvSpPr>
            <a:spLocks noGrp="1"/>
          </p:cNvSpPr>
          <p:nvPr>
            <p:ph type="title"/>
          </p:nvPr>
        </p:nvSpPr>
        <p:spPr/>
        <p:txBody>
          <a:bodyPr/>
          <a:lstStyle/>
          <a:p>
            <a:r>
              <a:rPr lang="en-US" dirty="0"/>
              <a:t>Live Demo of o3-mini</a:t>
            </a:r>
          </a:p>
        </p:txBody>
      </p:sp>
      <p:pic>
        <p:nvPicPr>
          <p:cNvPr id="5" name="Picture 4">
            <a:extLst>
              <a:ext uri="{FF2B5EF4-FFF2-40B4-BE49-F238E27FC236}">
                <a16:creationId xmlns:a16="http://schemas.microsoft.com/office/drawing/2014/main" id="{DFAEF238-EF57-8815-2AA3-D453D3484666}"/>
              </a:ext>
            </a:extLst>
          </p:cNvPr>
          <p:cNvPicPr>
            <a:picLocks noChangeAspect="1"/>
          </p:cNvPicPr>
          <p:nvPr/>
        </p:nvPicPr>
        <p:blipFill>
          <a:blip r:embed="rId3"/>
          <a:stretch>
            <a:fillRect/>
          </a:stretch>
        </p:blipFill>
        <p:spPr>
          <a:xfrm>
            <a:off x="1260429" y="1981200"/>
            <a:ext cx="9667967" cy="4329212"/>
          </a:xfrm>
          <a:prstGeom prst="rect">
            <a:avLst/>
          </a:prstGeom>
        </p:spPr>
      </p:pic>
    </p:spTree>
    <p:extLst>
      <p:ext uri="{BB962C8B-B14F-4D97-AF65-F5344CB8AC3E}">
        <p14:creationId xmlns:p14="http://schemas.microsoft.com/office/powerpoint/2010/main" val="10504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A0A5CC-5D88-DA6A-2D51-EADF13E93BDA}"/>
              </a:ext>
            </a:extLst>
          </p:cNvPr>
          <p:cNvPicPr>
            <a:picLocks noChangeAspect="1"/>
          </p:cNvPicPr>
          <p:nvPr/>
        </p:nvPicPr>
        <p:blipFill>
          <a:blip r:embed="rId3"/>
          <a:stretch>
            <a:fillRect/>
          </a:stretch>
        </p:blipFill>
        <p:spPr>
          <a:xfrm>
            <a:off x="3455589" y="0"/>
            <a:ext cx="5277646" cy="6858000"/>
          </a:xfrm>
          <a:prstGeom prst="rect">
            <a:avLst/>
          </a:prstGeom>
        </p:spPr>
      </p:pic>
    </p:spTree>
    <p:extLst>
      <p:ext uri="{BB962C8B-B14F-4D97-AF65-F5344CB8AC3E}">
        <p14:creationId xmlns:p14="http://schemas.microsoft.com/office/powerpoint/2010/main" val="2528592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7C33E8-24F9-4A7B-F6E3-0A1CB61A896B}"/>
              </a:ext>
            </a:extLst>
          </p:cNvPr>
          <p:cNvPicPr>
            <a:picLocks noChangeAspect="1"/>
          </p:cNvPicPr>
          <p:nvPr/>
        </p:nvPicPr>
        <p:blipFill>
          <a:blip r:embed="rId3"/>
          <a:stretch>
            <a:fillRect/>
          </a:stretch>
        </p:blipFill>
        <p:spPr>
          <a:xfrm>
            <a:off x="3842211" y="0"/>
            <a:ext cx="4504403" cy="6858000"/>
          </a:xfrm>
          <a:prstGeom prst="rect">
            <a:avLst/>
          </a:prstGeom>
        </p:spPr>
      </p:pic>
    </p:spTree>
    <p:extLst>
      <p:ext uri="{BB962C8B-B14F-4D97-AF65-F5344CB8AC3E}">
        <p14:creationId xmlns:p14="http://schemas.microsoft.com/office/powerpoint/2010/main" val="2860647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B661CF-EC1D-E579-C42C-31D9FC3FBEA2}"/>
              </a:ext>
            </a:extLst>
          </p:cNvPr>
          <p:cNvPicPr>
            <a:picLocks noChangeAspect="1"/>
          </p:cNvPicPr>
          <p:nvPr/>
        </p:nvPicPr>
        <p:blipFill>
          <a:blip r:embed="rId3"/>
          <a:stretch>
            <a:fillRect/>
          </a:stretch>
        </p:blipFill>
        <p:spPr>
          <a:xfrm>
            <a:off x="1098992" y="1348715"/>
            <a:ext cx="9990841" cy="4160570"/>
          </a:xfrm>
          <a:prstGeom prst="rect">
            <a:avLst/>
          </a:prstGeom>
        </p:spPr>
      </p:pic>
    </p:spTree>
    <p:extLst>
      <p:ext uri="{BB962C8B-B14F-4D97-AF65-F5344CB8AC3E}">
        <p14:creationId xmlns:p14="http://schemas.microsoft.com/office/powerpoint/2010/main" val="1475575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6A70F8-7FB9-5CAA-F74C-7B6E1F753BCF}"/>
              </a:ext>
            </a:extLst>
          </p:cNvPr>
          <p:cNvPicPr>
            <a:picLocks noChangeAspect="1"/>
          </p:cNvPicPr>
          <p:nvPr/>
        </p:nvPicPr>
        <p:blipFill>
          <a:blip r:embed="rId3"/>
          <a:stretch>
            <a:fillRect/>
          </a:stretch>
        </p:blipFill>
        <p:spPr>
          <a:xfrm>
            <a:off x="0" y="994409"/>
            <a:ext cx="12188825" cy="4869182"/>
          </a:xfrm>
          <a:prstGeom prst="rect">
            <a:avLst/>
          </a:prstGeom>
        </p:spPr>
      </p:pic>
    </p:spTree>
    <p:extLst>
      <p:ext uri="{BB962C8B-B14F-4D97-AF65-F5344CB8AC3E}">
        <p14:creationId xmlns:p14="http://schemas.microsoft.com/office/powerpoint/2010/main" val="1116193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EDC9D4-4D84-0A82-C72D-77BFB8C70A75}"/>
              </a:ext>
            </a:extLst>
          </p:cNvPr>
          <p:cNvPicPr>
            <a:picLocks noChangeAspect="1"/>
          </p:cNvPicPr>
          <p:nvPr/>
        </p:nvPicPr>
        <p:blipFill>
          <a:blip r:embed="rId3"/>
          <a:stretch>
            <a:fillRect/>
          </a:stretch>
        </p:blipFill>
        <p:spPr>
          <a:xfrm>
            <a:off x="1132488" y="1895438"/>
            <a:ext cx="9923848" cy="3067124"/>
          </a:xfrm>
          <a:prstGeom prst="rect">
            <a:avLst/>
          </a:prstGeom>
        </p:spPr>
      </p:pic>
    </p:spTree>
    <p:extLst>
      <p:ext uri="{BB962C8B-B14F-4D97-AF65-F5344CB8AC3E}">
        <p14:creationId xmlns:p14="http://schemas.microsoft.com/office/powerpoint/2010/main" val="4255723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3E620E-77E2-37BF-7B23-AFAFACE3CB02}"/>
              </a:ext>
            </a:extLst>
          </p:cNvPr>
          <p:cNvPicPr>
            <a:picLocks noChangeAspect="1"/>
          </p:cNvPicPr>
          <p:nvPr/>
        </p:nvPicPr>
        <p:blipFill>
          <a:blip r:embed="rId3"/>
          <a:stretch>
            <a:fillRect/>
          </a:stretch>
        </p:blipFill>
        <p:spPr>
          <a:xfrm>
            <a:off x="114660" y="537089"/>
            <a:ext cx="11959505" cy="5783823"/>
          </a:xfrm>
          <a:prstGeom prst="rect">
            <a:avLst/>
          </a:prstGeom>
        </p:spPr>
      </p:pic>
    </p:spTree>
    <p:extLst>
      <p:ext uri="{BB962C8B-B14F-4D97-AF65-F5344CB8AC3E}">
        <p14:creationId xmlns:p14="http://schemas.microsoft.com/office/powerpoint/2010/main" val="269746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C64FC6-E513-DCF1-6691-14CC18EB130C}"/>
              </a:ext>
            </a:extLst>
          </p:cNvPr>
          <p:cNvPicPr>
            <a:picLocks noChangeAspect="1"/>
          </p:cNvPicPr>
          <p:nvPr/>
        </p:nvPicPr>
        <p:blipFill>
          <a:blip r:embed="rId3"/>
          <a:stretch>
            <a:fillRect/>
          </a:stretch>
        </p:blipFill>
        <p:spPr>
          <a:xfrm>
            <a:off x="2855912" y="101531"/>
            <a:ext cx="6477000" cy="6654939"/>
          </a:xfrm>
          <a:prstGeom prst="rect">
            <a:avLst/>
          </a:prstGeom>
        </p:spPr>
      </p:pic>
    </p:spTree>
    <p:extLst>
      <p:ext uri="{BB962C8B-B14F-4D97-AF65-F5344CB8AC3E}">
        <p14:creationId xmlns:p14="http://schemas.microsoft.com/office/powerpoint/2010/main" val="260178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1151</TotalTime>
  <Words>992</Words>
  <Application>Microsoft Office PowerPoint</Application>
  <PresentationFormat>Custom</PresentationFormat>
  <Paragraphs>128</Paragraphs>
  <Slides>55</Slides>
  <Notes>41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55</vt:i4>
      </vt:variant>
    </vt:vector>
  </HeadingPairs>
  <TitlesOfParts>
    <vt:vector size="58" baseType="lpstr">
      <vt:lpstr>Arial</vt:lpstr>
      <vt:lpstr>Corbel</vt:lpstr>
      <vt:lpstr>Digital Blue Tunnel 16x9</vt:lpstr>
      <vt:lpstr>What We Know About OpenAI o3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TL:DR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o3-mini</vt:lpstr>
      <vt:lpstr>PowerPoint Presentation</vt:lpstr>
      <vt:lpstr>PowerPoint Presentation</vt:lpstr>
      <vt:lpstr>PowerPoint Presentation</vt:lpstr>
      <vt:lpstr>PowerPoint Presentation</vt:lpstr>
      <vt:lpstr>Live Demo of o3-mini</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Zain Naboulsi</dc:creator>
  <cp:lastModifiedBy>Zain Naboulsi</cp:lastModifiedBy>
  <cp:revision>16</cp:revision>
  <dcterms:created xsi:type="dcterms:W3CDTF">2024-12-21T04:00:26Z</dcterms:created>
  <dcterms:modified xsi:type="dcterms:W3CDTF">2024-12-21T23:11:43Z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